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image4.jpg" ContentType="image/png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4" r:id="rId6"/>
    <p:sldId id="279" r:id="rId7"/>
    <p:sldId id="278" r:id="rId8"/>
    <p:sldId id="366" r:id="rId9"/>
    <p:sldId id="367" r:id="rId10"/>
    <p:sldId id="368" r:id="rId11"/>
    <p:sldId id="369" r:id="rId12"/>
    <p:sldId id="370" r:id="rId13"/>
    <p:sldId id="371" r:id="rId14"/>
    <p:sldId id="372" r:id="rId15"/>
    <p:sldId id="373" r:id="rId16"/>
    <p:sldId id="374" r:id="rId17"/>
    <p:sldId id="375" r:id="rId18"/>
    <p:sldId id="376" r:id="rId19"/>
    <p:sldId id="377" r:id="rId20"/>
    <p:sldId id="378" r:id="rId21"/>
    <p:sldId id="379" r:id="rId22"/>
    <p:sldId id="380" r:id="rId23"/>
    <p:sldId id="381" r:id="rId24"/>
    <p:sldId id="382" r:id="rId25"/>
    <p:sldId id="384" r:id="rId26"/>
    <p:sldId id="383" r:id="rId27"/>
    <p:sldId id="385" r:id="rId28"/>
    <p:sldId id="386" r:id="rId29"/>
    <p:sldId id="387" r:id="rId30"/>
    <p:sldId id="388" r:id="rId31"/>
    <p:sldId id="389" r:id="rId32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53" autoAdjust="0"/>
    <p:restoredTop sz="94660"/>
  </p:normalViewPr>
  <p:slideViewPr>
    <p:cSldViewPr snapToGrid="0">
      <p:cViewPr varScale="1">
        <p:scale>
          <a:sx n="64" d="100"/>
          <a:sy n="64" d="100"/>
        </p:scale>
        <p:origin x="78" y="2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26941-2210-439F-BABF-35A7076172FD}" type="datetimeFigureOut">
              <a:rPr lang="ru-RU" smtClean="0"/>
              <a:t>05.04.2021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4A435-B2E3-4103-8001-076A647DF9F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30437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26941-2210-439F-BABF-35A7076172FD}" type="datetimeFigureOut">
              <a:rPr lang="ru-RU" smtClean="0"/>
              <a:t>05.04.2021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4A435-B2E3-4103-8001-076A647DF9F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046951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26941-2210-439F-BABF-35A7076172FD}" type="datetimeFigureOut">
              <a:rPr lang="ru-RU" smtClean="0"/>
              <a:t>05.04.2021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4A435-B2E3-4103-8001-076A647DF9F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962770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26941-2210-439F-BABF-35A7076172FD}" type="datetimeFigureOut">
              <a:rPr lang="ru-RU" smtClean="0"/>
              <a:t>05.04.2021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4A435-B2E3-4103-8001-076A647DF9F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984034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26941-2210-439F-BABF-35A7076172FD}" type="datetimeFigureOut">
              <a:rPr lang="ru-RU" smtClean="0"/>
              <a:t>05.04.2021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4A435-B2E3-4103-8001-076A647DF9F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763797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26941-2210-439F-BABF-35A7076172FD}" type="datetimeFigureOut">
              <a:rPr lang="ru-RU" smtClean="0"/>
              <a:t>05.04.2021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4A435-B2E3-4103-8001-076A647DF9F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803990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26941-2210-439F-BABF-35A7076172FD}" type="datetimeFigureOut">
              <a:rPr lang="ru-RU" smtClean="0"/>
              <a:t>05.04.2021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4A435-B2E3-4103-8001-076A647DF9F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414223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26941-2210-439F-BABF-35A7076172FD}" type="datetimeFigureOut">
              <a:rPr lang="ru-RU" smtClean="0"/>
              <a:t>05.04.2021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4A435-B2E3-4103-8001-076A647DF9F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729813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26941-2210-439F-BABF-35A7076172FD}" type="datetimeFigureOut">
              <a:rPr lang="ru-RU" smtClean="0"/>
              <a:t>05.04.2021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4A435-B2E3-4103-8001-076A647DF9F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236541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26941-2210-439F-BABF-35A7076172FD}" type="datetimeFigureOut">
              <a:rPr lang="ru-RU" smtClean="0"/>
              <a:t>05.04.2021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4A435-B2E3-4103-8001-076A647DF9F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95389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26941-2210-439F-BABF-35A7076172FD}" type="datetimeFigureOut">
              <a:rPr lang="ru-RU" smtClean="0"/>
              <a:t>05.04.2021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4A435-B2E3-4103-8001-076A647DF9F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019821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C26941-2210-439F-BABF-35A7076172FD}" type="datetimeFigureOut">
              <a:rPr lang="ru-RU" smtClean="0"/>
              <a:t>05.04.2021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54A435-B2E3-4103-8001-076A647DF9F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231044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5" Type="http://schemas.openxmlformats.org/officeDocument/2006/relationships/image" Target="../media/image3.gif"/><Relationship Id="rId4" Type="http://schemas.openxmlformats.org/officeDocument/2006/relationships/image" Target="../media/image4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Relationship Id="rId5" Type="http://schemas.openxmlformats.org/officeDocument/2006/relationships/image" Target="../media/image3.gif"/><Relationship Id="rId4" Type="http://schemas.openxmlformats.org/officeDocument/2006/relationships/image" Target="../media/image4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1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Relationship Id="rId6" Type="http://schemas.openxmlformats.org/officeDocument/2006/relationships/image" Target="../media/image13.png"/><Relationship Id="rId5" Type="http://schemas.openxmlformats.org/officeDocument/2006/relationships/image" Target="../media/image3.gif"/><Relationship Id="rId4" Type="http://schemas.openxmlformats.org/officeDocument/2006/relationships/image" Target="../media/image4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Relationship Id="rId6" Type="http://schemas.openxmlformats.org/officeDocument/2006/relationships/image" Target="../media/image15.png"/><Relationship Id="rId5" Type="http://schemas.openxmlformats.org/officeDocument/2006/relationships/image" Target="../media/image3.gif"/><Relationship Id="rId4" Type="http://schemas.openxmlformats.org/officeDocument/2006/relationships/image" Target="../media/image4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Relationship Id="rId6" Type="http://schemas.openxmlformats.org/officeDocument/2006/relationships/image" Target="../media/image16.png"/><Relationship Id="rId5" Type="http://schemas.openxmlformats.org/officeDocument/2006/relationships/image" Target="../media/image3.gif"/><Relationship Id="rId4" Type="http://schemas.openxmlformats.org/officeDocument/2006/relationships/image" Target="../media/image4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Relationship Id="rId5" Type="http://schemas.openxmlformats.org/officeDocument/2006/relationships/image" Target="../media/image3.gif"/><Relationship Id="rId4" Type="http://schemas.openxmlformats.org/officeDocument/2006/relationships/image" Target="../media/image4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Relationship Id="rId5" Type="http://schemas.openxmlformats.org/officeDocument/2006/relationships/image" Target="../media/image3.gif"/><Relationship Id="rId4" Type="http://schemas.openxmlformats.org/officeDocument/2006/relationships/image" Target="../media/image4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Relationship Id="rId5" Type="http://schemas.openxmlformats.org/officeDocument/2006/relationships/image" Target="../media/image3.gif"/><Relationship Id="rId4" Type="http://schemas.openxmlformats.org/officeDocument/2006/relationships/image" Target="../media/image4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1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.xml"/><Relationship Id="rId6" Type="http://schemas.openxmlformats.org/officeDocument/2006/relationships/image" Target="../media/image17.png"/><Relationship Id="rId5" Type="http://schemas.openxmlformats.org/officeDocument/2006/relationships/image" Target="../media/image3.gif"/><Relationship Id="rId4" Type="http://schemas.openxmlformats.org/officeDocument/2006/relationships/image" Target="../media/image4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.xml"/><Relationship Id="rId5" Type="http://schemas.openxmlformats.org/officeDocument/2006/relationships/image" Target="../media/image3.gif"/><Relationship Id="rId4" Type="http://schemas.openxmlformats.org/officeDocument/2006/relationships/image" Target="../media/image4.jp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g"/><Relationship Id="rId4" Type="http://schemas.openxmlformats.org/officeDocument/2006/relationships/image" Target="../media/image3.gi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.xml"/><Relationship Id="rId5" Type="http://schemas.openxmlformats.org/officeDocument/2006/relationships/image" Target="../media/image3.gif"/><Relationship Id="rId4" Type="http://schemas.openxmlformats.org/officeDocument/2006/relationships/image" Target="../media/image4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.xml"/><Relationship Id="rId5" Type="http://schemas.openxmlformats.org/officeDocument/2006/relationships/image" Target="../media/image3.gif"/><Relationship Id="rId4" Type="http://schemas.openxmlformats.org/officeDocument/2006/relationships/image" Target="../media/image4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.xml"/><Relationship Id="rId5" Type="http://schemas.openxmlformats.org/officeDocument/2006/relationships/image" Target="../media/image3.gif"/><Relationship Id="rId4" Type="http://schemas.openxmlformats.org/officeDocument/2006/relationships/image" Target="../media/image4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1.xml"/><Relationship Id="rId6" Type="http://schemas.openxmlformats.org/officeDocument/2006/relationships/image" Target="../media/image19.png"/><Relationship Id="rId5" Type="http://schemas.openxmlformats.org/officeDocument/2006/relationships/image" Target="../media/image3.gif"/><Relationship Id="rId4" Type="http://schemas.openxmlformats.org/officeDocument/2006/relationships/image" Target="../media/image4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2.xml"/><Relationship Id="rId5" Type="http://schemas.openxmlformats.org/officeDocument/2006/relationships/image" Target="../media/image3.gif"/><Relationship Id="rId4" Type="http://schemas.openxmlformats.org/officeDocument/2006/relationships/image" Target="../media/image4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3.xml"/><Relationship Id="rId5" Type="http://schemas.openxmlformats.org/officeDocument/2006/relationships/image" Target="../media/image3.gif"/><Relationship Id="rId4" Type="http://schemas.openxmlformats.org/officeDocument/2006/relationships/image" Target="../media/image4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4.xml"/><Relationship Id="rId6" Type="http://schemas.openxmlformats.org/officeDocument/2006/relationships/image" Target="../media/image20.png"/><Relationship Id="rId5" Type="http://schemas.openxmlformats.org/officeDocument/2006/relationships/image" Target="../media/image3.gif"/><Relationship Id="rId4" Type="http://schemas.openxmlformats.org/officeDocument/2006/relationships/image" Target="../media/image4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5.xml"/><Relationship Id="rId5" Type="http://schemas.openxmlformats.org/officeDocument/2006/relationships/image" Target="../media/image3.gif"/><Relationship Id="rId4" Type="http://schemas.openxmlformats.org/officeDocument/2006/relationships/image" Target="../media/image4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6.xml"/><Relationship Id="rId5" Type="http://schemas.openxmlformats.org/officeDocument/2006/relationships/image" Target="../media/image3.gif"/><Relationship Id="rId4" Type="http://schemas.openxmlformats.org/officeDocument/2006/relationships/image" Target="../media/image4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7.xml"/><Relationship Id="rId6" Type="http://schemas.openxmlformats.org/officeDocument/2006/relationships/image" Target="../media/image21.png"/><Relationship Id="rId5" Type="http://schemas.openxmlformats.org/officeDocument/2006/relationships/image" Target="../media/image3.gif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5" Type="http://schemas.openxmlformats.org/officeDocument/2006/relationships/image" Target="../media/image4.jpg"/><Relationship Id="rId4" Type="http://schemas.openxmlformats.org/officeDocument/2006/relationships/image" Target="../media/image3.gi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8.xml"/><Relationship Id="rId6" Type="http://schemas.openxmlformats.org/officeDocument/2006/relationships/image" Target="../media/image22.png"/><Relationship Id="rId5" Type="http://schemas.openxmlformats.org/officeDocument/2006/relationships/image" Target="../media/image3.gif"/><Relationship Id="rId4" Type="http://schemas.openxmlformats.org/officeDocument/2006/relationships/image" Target="../media/image4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2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9.xml"/><Relationship Id="rId6" Type="http://schemas.openxmlformats.org/officeDocument/2006/relationships/image" Target="../media/image23.png"/><Relationship Id="rId5" Type="http://schemas.openxmlformats.org/officeDocument/2006/relationships/image" Target="../media/image3.gif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5" Type="http://schemas.openxmlformats.org/officeDocument/2006/relationships/image" Target="../media/image3.gif"/><Relationship Id="rId4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1.jpg"/><Relationship Id="rId7" Type="http://schemas.openxmlformats.org/officeDocument/2006/relationships/image" Target="../media/image6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6" Type="http://schemas.openxmlformats.org/officeDocument/2006/relationships/image" Target="../media/image5.jpeg"/><Relationship Id="rId5" Type="http://schemas.openxmlformats.org/officeDocument/2006/relationships/image" Target="../media/image3.gif"/><Relationship Id="rId4" Type="http://schemas.openxmlformats.org/officeDocument/2006/relationships/image" Target="../media/image4.jpg"/><Relationship Id="rId9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10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6" Type="http://schemas.openxmlformats.org/officeDocument/2006/relationships/image" Target="../media/image9.jpeg"/><Relationship Id="rId5" Type="http://schemas.openxmlformats.org/officeDocument/2006/relationships/image" Target="../media/image3.gif"/><Relationship Id="rId4" Type="http://schemas.openxmlformats.org/officeDocument/2006/relationships/image" Target="../media/image4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12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6" Type="http://schemas.openxmlformats.org/officeDocument/2006/relationships/image" Target="../media/image11.jpeg"/><Relationship Id="rId5" Type="http://schemas.openxmlformats.org/officeDocument/2006/relationships/image" Target="../media/image3.gif"/><Relationship Id="rId4" Type="http://schemas.openxmlformats.org/officeDocument/2006/relationships/image" Target="../media/image4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5" Type="http://schemas.openxmlformats.org/officeDocument/2006/relationships/image" Target="../media/image3.gif"/><Relationship Id="rId4" Type="http://schemas.openxmlformats.org/officeDocument/2006/relationships/image" Target="../media/image4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5" Type="http://schemas.openxmlformats.org/officeDocument/2006/relationships/image" Target="../media/image3.gif"/><Relationship Id="rId4" Type="http://schemas.openxmlformats.org/officeDocument/2006/relationships/image" Target="../media/image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404447" y="191161"/>
            <a:ext cx="11605845" cy="1655762"/>
          </a:xfrm>
        </p:spPr>
        <p:txBody>
          <a:bodyPr>
            <a:normAutofit/>
          </a:bodyPr>
          <a:lstStyle/>
          <a:p>
            <a:r>
              <a:rPr lang="ru-RU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ДОНСКОЙ ГОСУДАРСТВЕННЫЙ ТЕХНИЧЕСКИЙ УНИВЕРСИТЕТ</a:t>
            </a:r>
            <a:endParaRPr lang="ru-RU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Подзаголовок 2"/>
          <p:cNvSpPr txBox="1">
            <a:spLocks/>
          </p:cNvSpPr>
          <p:nvPr/>
        </p:nvSpPr>
        <p:spPr>
          <a:xfrm>
            <a:off x="586155" y="1668780"/>
            <a:ext cx="11605845" cy="319081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5400" b="1" dirty="0" smtClean="0">
                <a:solidFill>
                  <a:srgbClr val="FF0000"/>
                </a:soli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ВОЕННЫЙ УЧЕБНЫЙ ЦЕНТР</a:t>
            </a:r>
          </a:p>
          <a:p>
            <a:endParaRPr lang="ru-RU" sz="5400" b="1" dirty="0" smtClean="0">
              <a:solidFill>
                <a:srgbClr val="FF0000"/>
              </a:solidFill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5400" b="1" dirty="0" smtClean="0">
                <a:solidFill>
                  <a:srgbClr val="FFFF00"/>
                </a:soli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ЦИКЛ ОБЩЕВОЕННОЙ ПОДГОТОВКИ</a:t>
            </a:r>
            <a:endParaRPr lang="ru-RU" sz="5400" b="1" dirty="0">
              <a:solidFill>
                <a:srgbClr val="FFFF00"/>
              </a:solidFill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Подзаголовок 2"/>
          <p:cNvSpPr txBox="1">
            <a:spLocks/>
          </p:cNvSpPr>
          <p:nvPr/>
        </p:nvSpPr>
        <p:spPr>
          <a:xfrm>
            <a:off x="4343401" y="5703032"/>
            <a:ext cx="3727938" cy="11549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</a:t>
            </a:r>
            <a:r>
              <a:rPr lang="ru-RU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Ростов-на-Дону </a:t>
            </a:r>
          </a:p>
          <a:p>
            <a:r>
              <a:rPr lang="ru-RU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2021 </a:t>
            </a:r>
            <a:r>
              <a:rPr lang="ru-RU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г.</a:t>
            </a:r>
            <a:endParaRPr lang="ru-RU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5716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6953">
        <p:split orient="vert"/>
      </p:transition>
    </mc:Choice>
    <mc:Fallback xmlns="">
      <p:transition spd="slow" advTm="6953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36532"/>
            <a:ext cx="12192000" cy="6858000"/>
          </a:xfrm>
          <a:blipFill>
            <a:blip r:embed="rId3">
              <a:alphaModFix amt="48000"/>
            </a:blip>
            <a:stretch>
              <a:fillRect/>
            </a:stretch>
          </a:blipFill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РАДИАЦИОННАЯ, ХИМИЧЕСКАЯ</a:t>
            </a:r>
          </a:p>
          <a:p>
            <a:pPr marL="0" indent="0" algn="ctr">
              <a:buNone/>
            </a:pP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 БИОЛОГИЧЕСКАЯ ЗАЩИТА</a:t>
            </a:r>
          </a:p>
        </p:txBody>
      </p:sp>
      <p:cxnSp>
        <p:nvCxnSpPr>
          <p:cNvPr id="5" name="Прямая соединительная линия 4"/>
          <p:cNvCxnSpPr/>
          <p:nvPr/>
        </p:nvCxnSpPr>
        <p:spPr>
          <a:xfrm>
            <a:off x="0" y="1177272"/>
            <a:ext cx="12192000" cy="107681"/>
          </a:xfrm>
          <a:prstGeom prst="line">
            <a:avLst/>
          </a:prstGeom>
          <a:ln w="1079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Рисунок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744"/>
            <a:ext cx="1524000" cy="1223214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1173724"/>
          </a:xfrm>
          <a:prstGeom prst="rect">
            <a:avLst/>
          </a:prstGeom>
        </p:spPr>
      </p:pic>
      <p:sp>
        <p:nvSpPr>
          <p:cNvPr id="11" name="Овал 10"/>
          <p:cNvSpPr/>
          <p:nvPr/>
        </p:nvSpPr>
        <p:spPr>
          <a:xfrm>
            <a:off x="11147013" y="293070"/>
            <a:ext cx="726393" cy="614285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10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Скругленный прямоугольник 1"/>
          <p:cNvSpPr/>
          <p:nvPr/>
        </p:nvSpPr>
        <p:spPr>
          <a:xfrm>
            <a:off x="762000" y="1327490"/>
            <a:ext cx="10616339" cy="534313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7150" indent="400050" algn="just">
              <a:spcAft>
                <a:spcPts val="0"/>
              </a:spcAft>
            </a:pPr>
            <a:r>
              <a:rPr lang="ru-RU" sz="3200" b="1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Светотехнический способ </a:t>
            </a:r>
            <a:r>
              <a:rPr lang="ru-RU" sz="3200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определения параметров ядерных взрывов основан на регистрации: продолжительности свечения светящейся области в первой фазе ее развития; азимута, угла места центра ядерного взрыва; времени движения акустической волны от центра ядерного взрыва до измерительного прибора; электродвижущей силы (ЭДС), наведенной электромагнитным импульсом ядерного взрыва.</a:t>
            </a:r>
            <a:endParaRPr lang="ru-RU" sz="320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83424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9352">
        <p:split orient="vert"/>
      </p:transition>
    </mc:Choice>
    <mc:Fallback xmlns="">
      <p:transition spd="slow" advTm="39352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36532"/>
            <a:ext cx="12192000" cy="6858000"/>
          </a:xfrm>
          <a:blipFill>
            <a:blip r:embed="rId3">
              <a:alphaModFix amt="48000"/>
            </a:blip>
            <a:stretch>
              <a:fillRect/>
            </a:stretch>
          </a:blipFill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РАДИАЦИОННАЯ, ХИМИЧЕСКАЯ</a:t>
            </a:r>
          </a:p>
          <a:p>
            <a:pPr marL="0" indent="0" algn="ctr">
              <a:buNone/>
            </a:pP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 БИОЛОГИЧЕСКАЯ ЗАЩИТА</a:t>
            </a:r>
          </a:p>
        </p:txBody>
      </p:sp>
      <p:cxnSp>
        <p:nvCxnSpPr>
          <p:cNvPr id="5" name="Прямая соединительная линия 4"/>
          <p:cNvCxnSpPr/>
          <p:nvPr/>
        </p:nvCxnSpPr>
        <p:spPr>
          <a:xfrm>
            <a:off x="0" y="1177272"/>
            <a:ext cx="12192000" cy="107681"/>
          </a:xfrm>
          <a:prstGeom prst="line">
            <a:avLst/>
          </a:prstGeom>
          <a:ln w="1079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Рисунок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744"/>
            <a:ext cx="1524000" cy="1223214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1173724"/>
          </a:xfrm>
          <a:prstGeom prst="rect">
            <a:avLst/>
          </a:prstGeom>
        </p:spPr>
      </p:pic>
      <p:sp>
        <p:nvSpPr>
          <p:cNvPr id="11" name="Овал 10"/>
          <p:cNvSpPr/>
          <p:nvPr/>
        </p:nvSpPr>
        <p:spPr>
          <a:xfrm>
            <a:off x="11147013" y="293070"/>
            <a:ext cx="726393" cy="614285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11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Скругленный прямоугольник 1"/>
          <p:cNvSpPr/>
          <p:nvPr/>
        </p:nvSpPr>
        <p:spPr>
          <a:xfrm>
            <a:off x="762000" y="1327490"/>
            <a:ext cx="10616339" cy="534313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457200" algn="just">
              <a:spcAft>
                <a:spcPts val="0"/>
              </a:spcAft>
            </a:pPr>
            <a:r>
              <a:rPr lang="ru-RU" sz="3200" b="1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Радиолокационный способ</a:t>
            </a:r>
            <a:r>
              <a:rPr lang="ru-RU" sz="3200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3200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засечки ядерных взрывов основан на способности ионизированных областей и пылевых облаков, отражать радиоволны и создавать на экранах индикаторов отметки со специфическими особенностями развития. Яркость и конфигурация отметок от облаков зависит от мощности ядерного взрыва и длины радиоволны РЛС.</a:t>
            </a:r>
            <a:endParaRPr lang="ru-RU" sz="280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17588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9352">
        <p:split orient="vert"/>
      </p:transition>
    </mc:Choice>
    <mc:Fallback xmlns="">
      <p:transition spd="slow" advTm="39352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36532"/>
            <a:ext cx="12192000" cy="6858000"/>
          </a:xfrm>
          <a:blipFill>
            <a:blip r:embed="rId3">
              <a:alphaModFix amt="48000"/>
            </a:blip>
            <a:stretch>
              <a:fillRect/>
            </a:stretch>
          </a:blipFill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РАДИАЦИОННАЯ, ХИМИЧЕСКАЯ</a:t>
            </a:r>
          </a:p>
          <a:p>
            <a:pPr marL="0" indent="0" algn="ctr">
              <a:buNone/>
            </a:pP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 БИОЛОГИЧЕСКАЯ ЗАЩИТА</a:t>
            </a:r>
          </a:p>
        </p:txBody>
      </p:sp>
      <p:cxnSp>
        <p:nvCxnSpPr>
          <p:cNvPr id="5" name="Прямая соединительная линия 4"/>
          <p:cNvCxnSpPr/>
          <p:nvPr/>
        </p:nvCxnSpPr>
        <p:spPr>
          <a:xfrm>
            <a:off x="0" y="1177272"/>
            <a:ext cx="12192000" cy="107681"/>
          </a:xfrm>
          <a:prstGeom prst="line">
            <a:avLst/>
          </a:prstGeom>
          <a:ln w="1079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Рисунок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744"/>
            <a:ext cx="1524000" cy="1223214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1173724"/>
          </a:xfrm>
          <a:prstGeom prst="rect">
            <a:avLst/>
          </a:prstGeom>
        </p:spPr>
      </p:pic>
      <p:sp>
        <p:nvSpPr>
          <p:cNvPr id="11" name="Овал 10"/>
          <p:cNvSpPr/>
          <p:nvPr/>
        </p:nvSpPr>
        <p:spPr>
          <a:xfrm>
            <a:off x="11147013" y="293070"/>
            <a:ext cx="726393" cy="614285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12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Скругленный прямоугольник 1"/>
          <p:cNvSpPr/>
          <p:nvPr/>
        </p:nvSpPr>
        <p:spPr>
          <a:xfrm>
            <a:off x="762000" y="1327490"/>
            <a:ext cx="10616339" cy="206028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457200" algn="just">
              <a:spcAft>
                <a:spcPts val="0"/>
              </a:spcAft>
            </a:pPr>
            <a:r>
              <a:rPr lang="ru-RU" sz="32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ru-RU" sz="28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7200" algn="just">
              <a:spcAft>
                <a:spcPts val="0"/>
              </a:spcAft>
            </a:pPr>
            <a:r>
              <a:rPr lang="ru-RU" sz="3200" b="1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Визуальный способ</a:t>
            </a:r>
            <a:r>
              <a:rPr lang="ru-RU" sz="3200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3200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засечки ядерных взрывов основан на визуальной регистрации явлений, сопровождающих ядерные взрывы и непосредственно связанных с его параметрами.</a:t>
            </a:r>
            <a:endParaRPr lang="ru-RU" sz="2800" dirty="0">
              <a:solidFill>
                <a:schemeClr val="tx1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7200" algn="just">
              <a:spcAft>
                <a:spcPts val="0"/>
              </a:spcAft>
            </a:pPr>
            <a:endParaRPr lang="ru-RU" sz="280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2606" y="3699325"/>
            <a:ext cx="3731075" cy="2883658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75177" y="3482442"/>
            <a:ext cx="4427603" cy="331742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33893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9352">
        <p:split orient="vert"/>
      </p:transition>
    </mc:Choice>
    <mc:Fallback xmlns="">
      <p:transition spd="slow" advTm="39352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36532"/>
            <a:ext cx="12192000" cy="6858000"/>
          </a:xfrm>
          <a:blipFill>
            <a:blip r:embed="rId3">
              <a:alphaModFix amt="48000"/>
            </a:blip>
            <a:stretch>
              <a:fillRect/>
            </a:stretch>
          </a:blipFill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РАДИАЦИОННАЯ, ХИМИЧЕСКАЯ</a:t>
            </a:r>
          </a:p>
          <a:p>
            <a:pPr marL="0" indent="0" algn="ctr">
              <a:buNone/>
            </a:pP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 БИОЛОГИЧЕСКАЯ ЗАЩИТА</a:t>
            </a:r>
          </a:p>
        </p:txBody>
      </p:sp>
      <p:cxnSp>
        <p:nvCxnSpPr>
          <p:cNvPr id="5" name="Прямая соединительная линия 4"/>
          <p:cNvCxnSpPr/>
          <p:nvPr/>
        </p:nvCxnSpPr>
        <p:spPr>
          <a:xfrm>
            <a:off x="0" y="1177272"/>
            <a:ext cx="12192000" cy="107681"/>
          </a:xfrm>
          <a:prstGeom prst="line">
            <a:avLst/>
          </a:prstGeom>
          <a:ln w="1079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Рисунок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744"/>
            <a:ext cx="1524000" cy="1223214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1173724"/>
          </a:xfrm>
          <a:prstGeom prst="rect">
            <a:avLst/>
          </a:prstGeom>
        </p:spPr>
      </p:pic>
      <p:sp>
        <p:nvSpPr>
          <p:cNvPr id="11" name="Овал 10"/>
          <p:cNvSpPr/>
          <p:nvPr/>
        </p:nvSpPr>
        <p:spPr>
          <a:xfrm>
            <a:off x="11147013" y="293070"/>
            <a:ext cx="726393" cy="614285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13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Скругленный прямоугольник 1"/>
          <p:cNvSpPr/>
          <p:nvPr/>
        </p:nvSpPr>
        <p:spPr>
          <a:xfrm>
            <a:off x="159297" y="1388196"/>
            <a:ext cx="6317894" cy="54030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457200" algn="just">
              <a:spcAft>
                <a:spcPts val="0"/>
              </a:spcAft>
            </a:pPr>
            <a:r>
              <a:rPr lang="ru-RU" sz="3200" b="1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Основные задачи ПВХН:</a:t>
            </a:r>
            <a:endParaRPr lang="ru-RU" sz="2800" dirty="0">
              <a:solidFill>
                <a:srgbClr val="FF0000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ru-RU" sz="3200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своевременно обнаружить РХБ заражение;</a:t>
            </a:r>
            <a:endParaRPr lang="ru-RU" sz="2800" dirty="0">
              <a:solidFill>
                <a:schemeClr val="tx1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ru-RU" sz="3200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подать сигнал оповещения о нем личному составу;</a:t>
            </a:r>
            <a:endParaRPr lang="ru-RU" sz="2800" dirty="0">
              <a:solidFill>
                <a:schemeClr val="tx1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ru-RU" sz="3200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определить мощности ядерных взрывов, дозы излучения (тип ОВ) в районе расположения поста.</a:t>
            </a:r>
            <a:endParaRPr lang="ru-RU" sz="280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36488" y="1451168"/>
            <a:ext cx="5236918" cy="509953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56280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9352">
        <p:split orient="vert"/>
      </p:transition>
    </mc:Choice>
    <mc:Fallback xmlns="">
      <p:transition spd="slow" advTm="39352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36532"/>
            <a:ext cx="12192000" cy="6858000"/>
          </a:xfrm>
          <a:blipFill>
            <a:blip r:embed="rId3">
              <a:alphaModFix amt="48000"/>
            </a:blip>
            <a:stretch>
              <a:fillRect/>
            </a:stretch>
          </a:blipFill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РАДИАЦИОННАЯ, ХИМИЧЕСКАЯ</a:t>
            </a:r>
          </a:p>
          <a:p>
            <a:pPr marL="0" indent="0" algn="ctr">
              <a:buNone/>
            </a:pP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 БИОЛОГИЧЕСКАЯ ЗАЩИТА</a:t>
            </a:r>
          </a:p>
        </p:txBody>
      </p:sp>
      <p:cxnSp>
        <p:nvCxnSpPr>
          <p:cNvPr id="5" name="Прямая соединительная линия 4"/>
          <p:cNvCxnSpPr/>
          <p:nvPr/>
        </p:nvCxnSpPr>
        <p:spPr>
          <a:xfrm>
            <a:off x="0" y="1177272"/>
            <a:ext cx="12192000" cy="107681"/>
          </a:xfrm>
          <a:prstGeom prst="line">
            <a:avLst/>
          </a:prstGeom>
          <a:ln w="1079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Рисунок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744"/>
            <a:ext cx="1524000" cy="1223214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1173724"/>
          </a:xfrm>
          <a:prstGeom prst="rect">
            <a:avLst/>
          </a:prstGeom>
        </p:spPr>
      </p:pic>
      <p:sp>
        <p:nvSpPr>
          <p:cNvPr id="11" name="Овал 10"/>
          <p:cNvSpPr/>
          <p:nvPr/>
        </p:nvSpPr>
        <p:spPr>
          <a:xfrm>
            <a:off x="11147013" y="293070"/>
            <a:ext cx="726393" cy="614285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14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Скругленный прямоугольник 1"/>
          <p:cNvSpPr/>
          <p:nvPr/>
        </p:nvSpPr>
        <p:spPr>
          <a:xfrm>
            <a:off x="159297" y="1388196"/>
            <a:ext cx="6317894" cy="54030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457200" algn="just">
              <a:spcAft>
                <a:spcPts val="0"/>
              </a:spcAft>
            </a:pPr>
            <a:r>
              <a:rPr lang="ru-RU" sz="3200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Радиационный контроль включает:</a:t>
            </a:r>
            <a:endParaRPr lang="ru-RU" sz="2800" dirty="0">
              <a:solidFill>
                <a:srgbClr val="FF0000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ru-RU" sz="3200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контроль облучения личного состава;</a:t>
            </a:r>
            <a:endParaRPr lang="ru-RU" sz="2800" dirty="0">
              <a:solidFill>
                <a:schemeClr val="tx1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ru-RU" sz="3200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контроль степени заражения РВ личного состава, ВВТ и материальных средств.</a:t>
            </a:r>
            <a:endParaRPr lang="ru-RU" sz="2800" dirty="0">
              <a:solidFill>
                <a:schemeClr val="tx1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7200" algn="just">
              <a:spcAft>
                <a:spcPts val="0"/>
              </a:spcAft>
            </a:pPr>
            <a:r>
              <a:rPr lang="ru-RU" sz="2400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Контроль облучения личного состава по назначению подразделяется на войсковой и индивидуальный.</a:t>
            </a:r>
          </a:p>
          <a:p>
            <a:pPr lvl="0" algn="just">
              <a:spcAft>
                <a:spcPts val="0"/>
              </a:spcAft>
              <a:buSzPts val="1000"/>
              <a:tabLst>
                <a:tab pos="457200" algn="l"/>
              </a:tabLst>
            </a:pPr>
            <a:endParaRPr lang="ru-RU" sz="240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36488" y="1466793"/>
            <a:ext cx="5326632" cy="515885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31000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9352">
        <p:split orient="vert"/>
      </p:transition>
    </mc:Choice>
    <mc:Fallback xmlns="">
      <p:transition spd="slow" advTm="39352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36532"/>
            <a:ext cx="12192000" cy="6858000"/>
          </a:xfrm>
          <a:blipFill>
            <a:blip r:embed="rId3">
              <a:alphaModFix amt="48000"/>
            </a:blip>
            <a:stretch>
              <a:fillRect/>
            </a:stretch>
          </a:blipFill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РАДИАЦИОННАЯ, ХИМИЧЕСКАЯ</a:t>
            </a:r>
          </a:p>
          <a:p>
            <a:pPr marL="0" indent="0" algn="ctr">
              <a:buNone/>
            </a:pP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 БИОЛОГИЧЕСКАЯ ЗАЩИТА</a:t>
            </a:r>
          </a:p>
        </p:txBody>
      </p:sp>
      <p:cxnSp>
        <p:nvCxnSpPr>
          <p:cNvPr id="5" name="Прямая соединительная линия 4"/>
          <p:cNvCxnSpPr/>
          <p:nvPr/>
        </p:nvCxnSpPr>
        <p:spPr>
          <a:xfrm>
            <a:off x="0" y="1177272"/>
            <a:ext cx="12192000" cy="107681"/>
          </a:xfrm>
          <a:prstGeom prst="line">
            <a:avLst/>
          </a:prstGeom>
          <a:ln w="1079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Рисунок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744"/>
            <a:ext cx="1524000" cy="1223214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1173724"/>
          </a:xfrm>
          <a:prstGeom prst="rect">
            <a:avLst/>
          </a:prstGeom>
        </p:spPr>
      </p:pic>
      <p:sp>
        <p:nvSpPr>
          <p:cNvPr id="11" name="Овал 10"/>
          <p:cNvSpPr/>
          <p:nvPr/>
        </p:nvSpPr>
        <p:spPr>
          <a:xfrm>
            <a:off x="11147013" y="293070"/>
            <a:ext cx="726393" cy="614285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15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Скругленный прямоугольник 1"/>
          <p:cNvSpPr/>
          <p:nvPr/>
        </p:nvSpPr>
        <p:spPr>
          <a:xfrm>
            <a:off x="762000" y="1745115"/>
            <a:ext cx="10616339" cy="39340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457200" algn="just">
              <a:spcAft>
                <a:spcPts val="0"/>
              </a:spcAft>
            </a:pPr>
            <a:r>
              <a:rPr lang="ru-RU" sz="3200" b="1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Химический контроль </a:t>
            </a:r>
            <a:r>
              <a:rPr lang="ru-RU" sz="3200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организуется с целью определения необходимости и полноты дегазации вооружения, военной техники, материальных средств, местности, обеззараживания продовольствия и воды, установления возможности действий личного состава без средств защиты, а также определения факта применения противником неизвестных ОВ.</a:t>
            </a:r>
            <a:endParaRPr lang="ru-RU" sz="280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4721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9352">
        <p:split orient="vert"/>
      </p:transition>
    </mc:Choice>
    <mc:Fallback xmlns="">
      <p:transition spd="slow" advTm="39352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36532"/>
            <a:ext cx="12192000" cy="6858000"/>
          </a:xfrm>
          <a:blipFill>
            <a:blip r:embed="rId3">
              <a:alphaModFix amt="48000"/>
            </a:blip>
            <a:stretch>
              <a:fillRect/>
            </a:stretch>
          </a:blipFill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РАДИАЦИОННАЯ, ХИМИЧЕСКАЯ</a:t>
            </a:r>
          </a:p>
          <a:p>
            <a:pPr marL="0" indent="0" algn="ctr">
              <a:buNone/>
            </a:pP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 БИОЛОГИЧЕСКАЯ ЗАЩИТА</a:t>
            </a:r>
          </a:p>
        </p:txBody>
      </p:sp>
      <p:cxnSp>
        <p:nvCxnSpPr>
          <p:cNvPr id="5" name="Прямая соединительная линия 4"/>
          <p:cNvCxnSpPr/>
          <p:nvPr/>
        </p:nvCxnSpPr>
        <p:spPr>
          <a:xfrm>
            <a:off x="0" y="1177272"/>
            <a:ext cx="12192000" cy="107681"/>
          </a:xfrm>
          <a:prstGeom prst="line">
            <a:avLst/>
          </a:prstGeom>
          <a:ln w="1079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Рисунок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744"/>
            <a:ext cx="1524000" cy="1223214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1173724"/>
          </a:xfrm>
          <a:prstGeom prst="rect">
            <a:avLst/>
          </a:prstGeom>
        </p:spPr>
      </p:pic>
      <p:sp>
        <p:nvSpPr>
          <p:cNvPr id="11" name="Овал 10"/>
          <p:cNvSpPr/>
          <p:nvPr/>
        </p:nvSpPr>
        <p:spPr>
          <a:xfrm>
            <a:off x="11147013" y="293070"/>
            <a:ext cx="726393" cy="614285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16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Скругленный прямоугольник 1"/>
          <p:cNvSpPr/>
          <p:nvPr/>
        </p:nvSpPr>
        <p:spPr>
          <a:xfrm>
            <a:off x="762000" y="1745115"/>
            <a:ext cx="10616339" cy="44008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457200" algn="just">
              <a:spcAft>
                <a:spcPts val="0"/>
              </a:spcAft>
            </a:pPr>
            <a:r>
              <a:rPr lang="ru-RU" sz="3200" b="1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Биологический </a:t>
            </a:r>
            <a:r>
              <a:rPr lang="ru-RU" sz="3200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контроль организуется и проводится в целях определения заражения биологическими средствами личного состава, вооружения, техники, продовольствия, воды на территории очагов биологического заражения, порядка проведения </a:t>
            </a:r>
            <a:r>
              <a:rPr lang="ru-RU" sz="3200" dirty="0" err="1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режимно</a:t>
            </a:r>
            <a:r>
              <a:rPr lang="ru-RU" sz="3200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-ограничительных, лечебно-эвакуационных, дезинфекционных и санитарно-гигиенических мероприятий.</a:t>
            </a:r>
            <a:endParaRPr lang="ru-RU" sz="280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18121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9352">
        <p:split orient="vert"/>
      </p:transition>
    </mc:Choice>
    <mc:Fallback xmlns="">
      <p:transition spd="slow" advTm="39352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-25831" y="-173330"/>
            <a:ext cx="12192000" cy="6858000"/>
          </a:xfrm>
          <a:blipFill>
            <a:blip r:embed="rId3">
              <a:alphaModFix amt="48000"/>
            </a:blip>
            <a:stretch>
              <a:fillRect/>
            </a:stretch>
          </a:blipFill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РАДИАЦИОННАЯ, ХИМИЧЕСКАЯ</a:t>
            </a:r>
          </a:p>
          <a:p>
            <a:pPr marL="0" indent="0" algn="ctr">
              <a:buNone/>
            </a:pP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 БИОЛОГИЧЕСКАЯ ЗАЩИТА</a:t>
            </a:r>
          </a:p>
        </p:txBody>
      </p:sp>
      <p:cxnSp>
        <p:nvCxnSpPr>
          <p:cNvPr id="5" name="Прямая соединительная линия 4"/>
          <p:cNvCxnSpPr/>
          <p:nvPr/>
        </p:nvCxnSpPr>
        <p:spPr>
          <a:xfrm>
            <a:off x="0" y="1177272"/>
            <a:ext cx="12192000" cy="107681"/>
          </a:xfrm>
          <a:prstGeom prst="line">
            <a:avLst/>
          </a:prstGeom>
          <a:ln w="1079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Рисунок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744"/>
            <a:ext cx="1524000" cy="1223214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1173724"/>
          </a:xfrm>
          <a:prstGeom prst="rect">
            <a:avLst/>
          </a:prstGeom>
        </p:spPr>
      </p:pic>
      <p:sp>
        <p:nvSpPr>
          <p:cNvPr id="11" name="Овал 10"/>
          <p:cNvSpPr/>
          <p:nvPr/>
        </p:nvSpPr>
        <p:spPr>
          <a:xfrm>
            <a:off x="11147013" y="293070"/>
            <a:ext cx="726393" cy="614285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17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Скругленный прямоугольник 1"/>
          <p:cNvSpPr/>
          <p:nvPr/>
        </p:nvSpPr>
        <p:spPr>
          <a:xfrm>
            <a:off x="761999" y="2603256"/>
            <a:ext cx="10616339" cy="27282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457200" algn="just">
              <a:spcAft>
                <a:spcPts val="0"/>
              </a:spcAft>
            </a:pPr>
            <a:r>
              <a:rPr lang="ru-RU" sz="3200" b="1" dirty="0" smtClean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Содержание </a:t>
            </a:r>
            <a:r>
              <a:rPr lang="ru-RU" sz="3200" b="1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и порядок работы командира подразделения по организации и выполнению задач радиационной, химической и биологической защиты подразделения в различных видах боя, при передвижении и расположении на </a:t>
            </a:r>
            <a:r>
              <a:rPr lang="ru-RU" sz="3200" b="1" dirty="0" smtClean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месте</a:t>
            </a:r>
            <a:endParaRPr lang="ru-RU" sz="3200" b="1" dirty="0">
              <a:solidFill>
                <a:schemeClr val="tx1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2775827" y="1558560"/>
            <a:ext cx="6310563" cy="528530"/>
          </a:xfrm>
          <a:prstGeom prst="rect">
            <a:avLst/>
          </a:prstGeom>
          <a:gradFill>
            <a:gsLst>
              <a:gs pos="0">
                <a:srgbClr val="FFFF00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Учебные вопрос №2</a:t>
            </a:r>
            <a:endParaRPr lang="ru-RU" sz="3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02578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9352">
        <p:split orient="vert"/>
      </p:transition>
    </mc:Choice>
    <mc:Fallback xmlns="">
      <p:transition spd="slow" advTm="39352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36532"/>
            <a:ext cx="12192000" cy="6858000"/>
          </a:xfrm>
          <a:blipFill>
            <a:blip r:embed="rId3">
              <a:alphaModFix amt="48000"/>
            </a:blip>
            <a:stretch>
              <a:fillRect/>
            </a:stretch>
          </a:blipFill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РАДИАЦИОННАЯ, ХИМИЧЕСКАЯ</a:t>
            </a:r>
          </a:p>
          <a:p>
            <a:pPr marL="0" indent="0" algn="ctr">
              <a:buNone/>
            </a:pP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 БИОЛОГИЧЕСКАЯ ЗАЩИТА</a:t>
            </a:r>
          </a:p>
        </p:txBody>
      </p:sp>
      <p:cxnSp>
        <p:nvCxnSpPr>
          <p:cNvPr id="5" name="Прямая соединительная линия 4"/>
          <p:cNvCxnSpPr/>
          <p:nvPr/>
        </p:nvCxnSpPr>
        <p:spPr>
          <a:xfrm>
            <a:off x="0" y="1177272"/>
            <a:ext cx="12192000" cy="107681"/>
          </a:xfrm>
          <a:prstGeom prst="line">
            <a:avLst/>
          </a:prstGeom>
          <a:ln w="1079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Рисунок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744"/>
            <a:ext cx="1524000" cy="1223214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1173724"/>
          </a:xfrm>
          <a:prstGeom prst="rect">
            <a:avLst/>
          </a:prstGeom>
        </p:spPr>
      </p:pic>
      <p:sp>
        <p:nvSpPr>
          <p:cNvPr id="11" name="Овал 10"/>
          <p:cNvSpPr/>
          <p:nvPr/>
        </p:nvSpPr>
        <p:spPr>
          <a:xfrm>
            <a:off x="11147013" y="293070"/>
            <a:ext cx="726393" cy="614285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18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Скругленный прямоугольник 1"/>
          <p:cNvSpPr/>
          <p:nvPr/>
        </p:nvSpPr>
        <p:spPr>
          <a:xfrm>
            <a:off x="762000" y="1745115"/>
            <a:ext cx="10616339" cy="13878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457200" algn="just">
              <a:spcAft>
                <a:spcPts val="0"/>
              </a:spcAft>
            </a:pPr>
            <a:r>
              <a:rPr lang="ru-RU" sz="3200" b="1" dirty="0" smtClean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Штаб </a:t>
            </a:r>
            <a:r>
              <a:rPr lang="ru-RU" sz="3200" b="1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подразделения готовит командиру данные и предложения по ЗОМП и на основании его указаний организует выполнение мероприятий по защите.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0290" y="3235074"/>
            <a:ext cx="5335991" cy="3557327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05730" y="3235074"/>
            <a:ext cx="5130166" cy="341696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95127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9352">
        <p:split orient="vert"/>
      </p:transition>
    </mc:Choice>
    <mc:Fallback xmlns="">
      <p:transition spd="slow" advTm="39352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-25831" y="-173330"/>
            <a:ext cx="12192000" cy="6858000"/>
          </a:xfrm>
          <a:blipFill>
            <a:blip r:embed="rId3">
              <a:alphaModFix amt="48000"/>
            </a:blip>
            <a:stretch>
              <a:fillRect/>
            </a:stretch>
          </a:blipFill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РАДИАЦИОННАЯ, ХИМИЧЕСКАЯ</a:t>
            </a:r>
          </a:p>
          <a:p>
            <a:pPr marL="0" indent="0" algn="ctr">
              <a:buNone/>
            </a:pP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 БИОЛОГИЧЕСКАЯ ЗАЩИТА</a:t>
            </a:r>
          </a:p>
        </p:txBody>
      </p:sp>
      <p:cxnSp>
        <p:nvCxnSpPr>
          <p:cNvPr id="5" name="Прямая соединительная линия 4"/>
          <p:cNvCxnSpPr/>
          <p:nvPr/>
        </p:nvCxnSpPr>
        <p:spPr>
          <a:xfrm>
            <a:off x="0" y="1177272"/>
            <a:ext cx="12192000" cy="107681"/>
          </a:xfrm>
          <a:prstGeom prst="line">
            <a:avLst/>
          </a:prstGeom>
          <a:ln w="1079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Рисунок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744"/>
            <a:ext cx="1524000" cy="1223214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1173724"/>
          </a:xfrm>
          <a:prstGeom prst="rect">
            <a:avLst/>
          </a:prstGeom>
        </p:spPr>
      </p:pic>
      <p:sp>
        <p:nvSpPr>
          <p:cNvPr id="11" name="Овал 10"/>
          <p:cNvSpPr/>
          <p:nvPr/>
        </p:nvSpPr>
        <p:spPr>
          <a:xfrm>
            <a:off x="11147013" y="293070"/>
            <a:ext cx="726393" cy="614285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19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Скругленный прямоугольник 1"/>
          <p:cNvSpPr/>
          <p:nvPr/>
        </p:nvSpPr>
        <p:spPr>
          <a:xfrm>
            <a:off x="344774" y="1306755"/>
            <a:ext cx="11528631" cy="518398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457200" algn="just">
              <a:spcAft>
                <a:spcPts val="0"/>
              </a:spcAft>
            </a:pPr>
            <a:r>
              <a:rPr lang="ru-RU" sz="2600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Задачами РХБ разведки являются:</a:t>
            </a:r>
          </a:p>
          <a:p>
            <a:pPr marL="342900" lvl="0" indent="-342900" algn="just"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ru-RU" sz="2600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 своевременное обнаружение начала радиоактивного и химического за­ражения, а также случаев применения противником биологических средств;</a:t>
            </a:r>
          </a:p>
          <a:p>
            <a:pPr marL="342900" lvl="0" indent="-342900" algn="just"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ru-RU" sz="2600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определение характера заражения (мощности взрыва, доз излучения, типа ОВ);</a:t>
            </a:r>
          </a:p>
          <a:p>
            <a:pPr marL="342900" lvl="0" indent="-342900" algn="just"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ru-RU" sz="2600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определение границ (участков) заражения, путей обхода и установки знаков ограждения;</a:t>
            </a:r>
          </a:p>
          <a:p>
            <a:pPr marL="342900" lvl="0" indent="-342900" algn="just"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ru-RU" sz="2600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контроль за уровнем (спадом) мощностей, доз излучения (уровней радиации), нали­чием ОВ в воздухе и на местности;</a:t>
            </a:r>
          </a:p>
          <a:p>
            <a:pPr marL="342900" lvl="0" indent="-342900" algn="just"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ru-RU" sz="2600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отбор проб почвы, растительности, воды и отправка их в лабораторию при обнаружении признаков применения биологических средств</a:t>
            </a:r>
            <a:r>
              <a:rPr lang="ru-RU" sz="2600" dirty="0" smtClean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endParaRPr lang="ru-RU" sz="2600" dirty="0">
              <a:solidFill>
                <a:schemeClr val="tx1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06812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9352">
        <p:split orient="vert"/>
      </p:transition>
    </mc:Choice>
    <mc:Fallback xmlns="">
      <p:transition spd="slow" advTm="39352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"/>
                    </a14:imgEffect>
                    <a14:imgEffect>
                      <a14:colorTemperature colorTemp="4692"/>
                    </a14:imgEffect>
                    <a14:imgEffect>
                      <a14:brightnessContrast bright="9000" contrast="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Подзаголовок 5"/>
          <p:cNvSpPr>
            <a:spLocks noGrp="1"/>
          </p:cNvSpPr>
          <p:nvPr>
            <p:ph type="subTitle" idx="1"/>
          </p:nvPr>
        </p:nvSpPr>
        <p:spPr>
          <a:xfrm>
            <a:off x="800100" y="907355"/>
            <a:ext cx="9867900" cy="1655762"/>
          </a:xfrm>
        </p:spPr>
        <p:txBody>
          <a:bodyPr>
            <a:noAutofit/>
          </a:bodyPr>
          <a:lstStyle/>
          <a:p>
            <a:r>
              <a:rPr lang="ru-RU" sz="6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Дисциплина </a:t>
            </a:r>
            <a:br>
              <a:rPr lang="ru-RU" sz="6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6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«Общевоенная подготовка»</a:t>
            </a:r>
            <a:endParaRPr lang="ru-RU" sz="60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1173724"/>
          </a:xfrm>
          <a:prstGeom prst="rect">
            <a:avLst/>
          </a:prstGeom>
        </p:spPr>
      </p:pic>
      <p:sp>
        <p:nvSpPr>
          <p:cNvPr id="11" name="Овал 10"/>
          <p:cNvSpPr/>
          <p:nvPr/>
        </p:nvSpPr>
        <p:spPr>
          <a:xfrm>
            <a:off x="11147013" y="293070"/>
            <a:ext cx="726393" cy="614285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dirty="0">
                <a:solidFill>
                  <a:schemeClr val="tx1"/>
                </a:solidFill>
              </a:rPr>
              <a:t>2</a:t>
            </a:r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524000" cy="1223214"/>
          </a:xfrm>
          <a:prstGeom prst="rect">
            <a:avLst/>
          </a:prstGeom>
        </p:spPr>
      </p:pic>
      <p:sp>
        <p:nvSpPr>
          <p:cNvPr id="14" name="Подзаголовок 5"/>
          <p:cNvSpPr txBox="1">
            <a:spLocks/>
          </p:cNvSpPr>
          <p:nvPr/>
        </p:nvSpPr>
        <p:spPr>
          <a:xfrm>
            <a:off x="1684421" y="3733943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40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РАДИАЦИОННАЯ, ХИМИЧЕСКАЯ</a:t>
            </a:r>
          </a:p>
          <a:p>
            <a:r>
              <a:rPr lang="ru-RU" sz="40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И БИОЛОГИЧЕСКАЯ ЗАЩИТА</a:t>
            </a:r>
          </a:p>
        </p:txBody>
      </p:sp>
    </p:spTree>
    <p:extLst>
      <p:ext uri="{BB962C8B-B14F-4D97-AF65-F5344CB8AC3E}">
        <p14:creationId xmlns:p14="http://schemas.microsoft.com/office/powerpoint/2010/main" val="2060811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6953">
        <p:split orient="vert"/>
      </p:transition>
    </mc:Choice>
    <mc:Fallback xmlns="">
      <p:transition spd="slow" advTm="6953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-25831" y="-173330"/>
            <a:ext cx="12192000" cy="6858000"/>
          </a:xfrm>
          <a:blipFill>
            <a:blip r:embed="rId3">
              <a:alphaModFix amt="48000"/>
            </a:blip>
            <a:stretch>
              <a:fillRect/>
            </a:stretch>
          </a:blipFill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РАДИАЦИОННАЯ, ХИМИЧЕСКАЯ</a:t>
            </a:r>
          </a:p>
          <a:p>
            <a:pPr marL="0" indent="0" algn="ctr">
              <a:buNone/>
            </a:pP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 БИОЛОГИЧЕСКАЯ ЗАЩИТА</a:t>
            </a:r>
          </a:p>
        </p:txBody>
      </p:sp>
      <p:cxnSp>
        <p:nvCxnSpPr>
          <p:cNvPr id="5" name="Прямая соединительная линия 4"/>
          <p:cNvCxnSpPr/>
          <p:nvPr/>
        </p:nvCxnSpPr>
        <p:spPr>
          <a:xfrm>
            <a:off x="0" y="1177272"/>
            <a:ext cx="12192000" cy="107681"/>
          </a:xfrm>
          <a:prstGeom prst="line">
            <a:avLst/>
          </a:prstGeom>
          <a:ln w="1079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Рисунок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744"/>
            <a:ext cx="1524000" cy="1223214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1173724"/>
          </a:xfrm>
          <a:prstGeom prst="rect">
            <a:avLst/>
          </a:prstGeom>
        </p:spPr>
      </p:pic>
      <p:sp>
        <p:nvSpPr>
          <p:cNvPr id="11" name="Овал 10"/>
          <p:cNvSpPr/>
          <p:nvPr/>
        </p:nvSpPr>
        <p:spPr>
          <a:xfrm>
            <a:off x="11147013" y="293070"/>
            <a:ext cx="726393" cy="614285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20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Скругленный прямоугольник 1"/>
          <p:cNvSpPr/>
          <p:nvPr/>
        </p:nvSpPr>
        <p:spPr>
          <a:xfrm>
            <a:off x="492176" y="2506072"/>
            <a:ext cx="10930329" cy="394744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457200" algn="just">
              <a:spcAft>
                <a:spcPts val="0"/>
              </a:spcAft>
            </a:pPr>
            <a:r>
              <a:rPr lang="ru-RU" sz="3200" b="1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Способы действий подразделений в условиях радиоактивного, химического и биологического заражения, а так же заражения (загрязнения) образовавшегося в результате разрушений (аварий) на </a:t>
            </a:r>
            <a:r>
              <a:rPr lang="ru-RU" sz="3200" b="1" dirty="0" err="1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радиационно</a:t>
            </a:r>
            <a:r>
              <a:rPr lang="ru-RU" sz="3200" b="1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, химически и биологически опасных объектах. Организационно – штатная структура и возможности подразделения (службы) радиационной, химической и биологической защиты</a:t>
            </a:r>
          </a:p>
        </p:txBody>
      </p:sp>
      <p:sp>
        <p:nvSpPr>
          <p:cNvPr id="9" name="Прямоугольник 8"/>
          <p:cNvSpPr/>
          <p:nvPr/>
        </p:nvSpPr>
        <p:spPr>
          <a:xfrm>
            <a:off x="2713240" y="1554870"/>
            <a:ext cx="6310563" cy="528530"/>
          </a:xfrm>
          <a:prstGeom prst="rect">
            <a:avLst/>
          </a:prstGeom>
          <a:gradFill>
            <a:gsLst>
              <a:gs pos="0">
                <a:srgbClr val="FFFF00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Учебные вопрос №3</a:t>
            </a:r>
            <a:endParaRPr lang="ru-RU" sz="3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20494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9352">
        <p:split orient="vert"/>
      </p:transition>
    </mc:Choice>
    <mc:Fallback xmlns="">
      <p:transition spd="slow" advTm="39352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-25831" y="-173330"/>
            <a:ext cx="12192000" cy="6858000"/>
          </a:xfrm>
          <a:blipFill>
            <a:blip r:embed="rId3">
              <a:alphaModFix amt="48000"/>
            </a:blip>
            <a:stretch>
              <a:fillRect/>
            </a:stretch>
          </a:blipFill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РАДИАЦИОННАЯ, ХИМИЧЕСКАЯ</a:t>
            </a:r>
          </a:p>
          <a:p>
            <a:pPr marL="0" indent="0" algn="ctr">
              <a:buNone/>
            </a:pP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 БИОЛОГИЧЕСКАЯ ЗАЩИТА</a:t>
            </a:r>
          </a:p>
        </p:txBody>
      </p:sp>
      <p:cxnSp>
        <p:nvCxnSpPr>
          <p:cNvPr id="5" name="Прямая соединительная линия 4"/>
          <p:cNvCxnSpPr/>
          <p:nvPr/>
        </p:nvCxnSpPr>
        <p:spPr>
          <a:xfrm>
            <a:off x="0" y="1177272"/>
            <a:ext cx="12192000" cy="107681"/>
          </a:xfrm>
          <a:prstGeom prst="line">
            <a:avLst/>
          </a:prstGeom>
          <a:ln w="1079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Рисунок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744"/>
            <a:ext cx="1524000" cy="1223214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1173724"/>
          </a:xfrm>
          <a:prstGeom prst="rect">
            <a:avLst/>
          </a:prstGeom>
        </p:spPr>
      </p:pic>
      <p:sp>
        <p:nvSpPr>
          <p:cNvPr id="11" name="Овал 10"/>
          <p:cNvSpPr/>
          <p:nvPr/>
        </p:nvSpPr>
        <p:spPr>
          <a:xfrm>
            <a:off x="11147013" y="293070"/>
            <a:ext cx="726393" cy="614285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21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Скругленный прямоугольник 1"/>
          <p:cNvSpPr/>
          <p:nvPr/>
        </p:nvSpPr>
        <p:spPr>
          <a:xfrm>
            <a:off x="344775" y="1628064"/>
            <a:ext cx="11528631" cy="44644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457200" algn="just">
              <a:spcAft>
                <a:spcPts val="0"/>
              </a:spcAft>
            </a:pPr>
            <a:r>
              <a:rPr lang="ru-RU" sz="2600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Защита от оружия массового поражения (ЗОМП) является одним из элементов боевого обеспечения войск. ЗОМП организуется для максимального ослабления воздействия ядерного, химического  и бактериологического (биологического) оружия на войска и объекты тыла, сохранения их боеспособности и обеспечения выполнения поставленных задач</a:t>
            </a:r>
            <a:r>
              <a:rPr lang="ru-RU" sz="2600" dirty="0" smtClean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</a:p>
          <a:p>
            <a:pPr indent="457200" algn="just">
              <a:spcAft>
                <a:spcPts val="0"/>
              </a:spcAft>
            </a:pPr>
            <a:r>
              <a:rPr lang="ru-RU" sz="2600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ЗОМП организуется во всех видах боевой деятельности войск в полном объеме, независимо от того, применяется оружие массового поражения или нет.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75798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9352">
        <p:split orient="vert"/>
      </p:transition>
    </mc:Choice>
    <mc:Fallback xmlns="">
      <p:transition spd="slow" advTm="39352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-25831" y="-173330"/>
            <a:ext cx="12192000" cy="6858000"/>
          </a:xfrm>
          <a:blipFill>
            <a:blip r:embed="rId3">
              <a:alphaModFix amt="48000"/>
            </a:blip>
            <a:stretch>
              <a:fillRect/>
            </a:stretch>
          </a:blipFill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РАДИАЦИОННАЯ, ХИМИЧЕСКАЯ</a:t>
            </a:r>
          </a:p>
          <a:p>
            <a:pPr marL="0" indent="0" algn="ctr">
              <a:buNone/>
            </a:pP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 БИОЛОГИЧЕСКАЯ ЗАЩИТА</a:t>
            </a:r>
          </a:p>
        </p:txBody>
      </p:sp>
      <p:cxnSp>
        <p:nvCxnSpPr>
          <p:cNvPr id="5" name="Прямая соединительная линия 4"/>
          <p:cNvCxnSpPr/>
          <p:nvPr/>
        </p:nvCxnSpPr>
        <p:spPr>
          <a:xfrm>
            <a:off x="0" y="1177272"/>
            <a:ext cx="12192000" cy="107681"/>
          </a:xfrm>
          <a:prstGeom prst="line">
            <a:avLst/>
          </a:prstGeom>
          <a:ln w="1079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Рисунок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744"/>
            <a:ext cx="1524000" cy="1223214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1173724"/>
          </a:xfrm>
          <a:prstGeom prst="rect">
            <a:avLst/>
          </a:prstGeom>
        </p:spPr>
      </p:pic>
      <p:sp>
        <p:nvSpPr>
          <p:cNvPr id="11" name="Овал 10"/>
          <p:cNvSpPr/>
          <p:nvPr/>
        </p:nvSpPr>
        <p:spPr>
          <a:xfrm>
            <a:off x="11147013" y="293070"/>
            <a:ext cx="726393" cy="614285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22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Скругленный прямоугольник 1"/>
          <p:cNvSpPr/>
          <p:nvPr/>
        </p:nvSpPr>
        <p:spPr>
          <a:xfrm>
            <a:off x="314793" y="1245016"/>
            <a:ext cx="11558613" cy="543965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457200" algn="just">
              <a:spcAft>
                <a:spcPts val="0"/>
              </a:spcAft>
            </a:pPr>
            <a:r>
              <a:rPr lang="ru-RU" sz="2400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Мероприятия защиты войск от ОМП предусматривают:</a:t>
            </a:r>
          </a:p>
          <a:p>
            <a:pPr indent="457200" algn="just">
              <a:spcAft>
                <a:spcPts val="0"/>
              </a:spcAft>
            </a:pPr>
            <a:r>
              <a:rPr lang="ru-RU" sz="2400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	рассредоточение войск, периодическую смену районов их расположения;</a:t>
            </a:r>
          </a:p>
          <a:p>
            <a:pPr indent="457200" algn="just">
              <a:spcAft>
                <a:spcPts val="0"/>
              </a:spcAft>
            </a:pPr>
            <a:r>
              <a:rPr lang="ru-RU" sz="2400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	инженерное оборудование занимаемых войсками районов, позиций;</a:t>
            </a:r>
          </a:p>
          <a:p>
            <a:pPr indent="457200" algn="just">
              <a:spcAft>
                <a:spcPts val="0"/>
              </a:spcAft>
            </a:pPr>
            <a:r>
              <a:rPr lang="ru-RU" sz="2400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	подготовку путей для манёвра;</a:t>
            </a:r>
          </a:p>
          <a:p>
            <a:pPr indent="457200" algn="just">
              <a:spcAft>
                <a:spcPts val="0"/>
              </a:spcAft>
            </a:pPr>
            <a:r>
              <a:rPr lang="ru-RU" sz="2400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	использование защитных и маскирующих свойств местности;</a:t>
            </a:r>
          </a:p>
          <a:p>
            <a:pPr indent="457200" algn="just">
              <a:spcAft>
                <a:spcPts val="0"/>
              </a:spcAft>
            </a:pPr>
            <a:r>
              <a:rPr lang="ru-RU" sz="2400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	предупреждение войск о непосредственной угрозе и начале применения </a:t>
            </a:r>
            <a:r>
              <a:rPr lang="ru-RU" sz="2400" dirty="0" smtClean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противником </a:t>
            </a:r>
            <a:r>
              <a:rPr lang="ru-RU" sz="2400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ОМП, а так же о свойствах ядерных ударов, оповещение о </a:t>
            </a:r>
            <a:r>
              <a:rPr lang="ru-RU" sz="2400" dirty="0" smtClean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радиоактивном</a:t>
            </a:r>
            <a:r>
              <a:rPr lang="ru-RU" sz="2400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, химическом и бактериологическом (биологическом) заражении;</a:t>
            </a:r>
          </a:p>
          <a:p>
            <a:pPr indent="457200" algn="just">
              <a:spcAft>
                <a:spcPts val="0"/>
              </a:spcAft>
            </a:pPr>
            <a:r>
              <a:rPr lang="ru-RU" sz="2400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	противоэпидемические, санитарно-гигиенические и специальные </a:t>
            </a:r>
            <a:r>
              <a:rPr lang="ru-RU" sz="2400" dirty="0" smtClean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профилактические </a:t>
            </a:r>
            <a:r>
              <a:rPr lang="ru-RU" sz="2400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мероприятия;</a:t>
            </a:r>
          </a:p>
          <a:p>
            <a:pPr indent="457200" algn="just">
              <a:spcAft>
                <a:spcPts val="0"/>
              </a:spcAft>
            </a:pPr>
            <a:r>
              <a:rPr lang="ru-RU" sz="2400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	выявление последствий применения противником ОМП;</a:t>
            </a:r>
          </a:p>
          <a:p>
            <a:pPr indent="457200" algn="just">
              <a:spcAft>
                <a:spcPts val="0"/>
              </a:spcAft>
            </a:pPr>
            <a:r>
              <a:rPr lang="ru-RU" sz="2400" dirty="0" smtClean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	обеспечение </a:t>
            </a:r>
            <a:r>
              <a:rPr lang="ru-RU" sz="2400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безопасности и защиты личного состава при действиях      в зонах заражения, разрушений, пожаров и затопления;</a:t>
            </a:r>
          </a:p>
          <a:p>
            <a:pPr indent="457200" algn="just">
              <a:spcAft>
                <a:spcPts val="0"/>
              </a:spcAft>
            </a:pPr>
            <a:r>
              <a:rPr lang="ru-RU" sz="2400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	ликвидацию последствий применения противником ОМП.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16484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9352">
        <p:split orient="vert"/>
      </p:transition>
    </mc:Choice>
    <mc:Fallback xmlns="">
      <p:transition spd="slow" advTm="39352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-25831" y="-173330"/>
            <a:ext cx="12192000" cy="6858000"/>
          </a:xfrm>
          <a:blipFill>
            <a:blip r:embed="rId3">
              <a:alphaModFix amt="48000"/>
            </a:blip>
            <a:stretch>
              <a:fillRect/>
            </a:stretch>
          </a:blipFill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РАДИАЦИОННАЯ, ХИМИЧЕСКАЯ</a:t>
            </a:r>
          </a:p>
          <a:p>
            <a:pPr marL="0" indent="0" algn="ctr">
              <a:buNone/>
            </a:pP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 БИОЛОГИЧЕСКАЯ ЗАЩИТА</a:t>
            </a:r>
          </a:p>
        </p:txBody>
      </p:sp>
      <p:cxnSp>
        <p:nvCxnSpPr>
          <p:cNvPr id="5" name="Прямая соединительная линия 4"/>
          <p:cNvCxnSpPr/>
          <p:nvPr/>
        </p:nvCxnSpPr>
        <p:spPr>
          <a:xfrm>
            <a:off x="0" y="1177272"/>
            <a:ext cx="12192000" cy="107681"/>
          </a:xfrm>
          <a:prstGeom prst="line">
            <a:avLst/>
          </a:prstGeom>
          <a:ln w="1079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Рисунок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744"/>
            <a:ext cx="1524000" cy="1223214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1173724"/>
          </a:xfrm>
          <a:prstGeom prst="rect">
            <a:avLst/>
          </a:prstGeom>
        </p:spPr>
      </p:pic>
      <p:sp>
        <p:nvSpPr>
          <p:cNvPr id="11" name="Овал 10"/>
          <p:cNvSpPr/>
          <p:nvPr/>
        </p:nvSpPr>
        <p:spPr>
          <a:xfrm>
            <a:off x="11147013" y="293070"/>
            <a:ext cx="726393" cy="614285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23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Скругленный прямоугольник 1"/>
          <p:cNvSpPr/>
          <p:nvPr/>
        </p:nvSpPr>
        <p:spPr>
          <a:xfrm>
            <a:off x="314793" y="1425386"/>
            <a:ext cx="11558613" cy="22771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457200" algn="just">
              <a:spcAft>
                <a:spcPts val="0"/>
              </a:spcAft>
            </a:pPr>
            <a:r>
              <a:rPr lang="ru-RU" sz="2400" b="1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При расположении на </a:t>
            </a:r>
            <a:r>
              <a:rPr lang="ru-RU" sz="24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месте</a:t>
            </a:r>
            <a:endParaRPr lang="ru-RU" sz="2400" b="1" dirty="0">
              <a:solidFill>
                <a:srgbClr val="FF0000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7200" algn="just">
              <a:spcAft>
                <a:spcPts val="0"/>
              </a:spcAft>
            </a:pPr>
            <a:r>
              <a:rPr lang="ru-RU" sz="2400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Части и подразделения должны располагаться рассредоточено, в пределах, </a:t>
            </a:r>
            <a:r>
              <a:rPr lang="ru-RU" sz="2400" dirty="0" smtClean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исключающих </a:t>
            </a:r>
            <a:r>
              <a:rPr lang="ru-RU" sz="2400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поражения двух батальонов или равных им </a:t>
            </a:r>
            <a:r>
              <a:rPr lang="ru-RU" sz="2400" dirty="0" smtClean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подразделений </a:t>
            </a:r>
            <a:r>
              <a:rPr lang="ru-RU" sz="2400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одним ядерным боеприпасом средней мощности, двух рот  одним ядерным боеприпасом малой мощности, двух взводом одним боеприпасом </a:t>
            </a:r>
            <a:r>
              <a:rPr lang="ru-RU" sz="2400" dirty="0" smtClean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сверхмалой </a:t>
            </a:r>
            <a:r>
              <a:rPr lang="ru-RU" sz="2400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мощности. При этом расстояние между районами расположения могут </a:t>
            </a:r>
            <a:r>
              <a:rPr lang="ru-RU" sz="2400" dirty="0" smtClean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составлять  </a:t>
            </a:r>
            <a:r>
              <a:rPr lang="ru-RU" sz="2400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0,5-5 км.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80360" y="3752240"/>
            <a:ext cx="4401693" cy="293243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24886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9352">
        <p:split orient="vert"/>
      </p:transition>
    </mc:Choice>
    <mc:Fallback xmlns="">
      <p:transition spd="slow" advTm="39352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-25831" y="-173330"/>
            <a:ext cx="12192000" cy="6858000"/>
          </a:xfrm>
          <a:blipFill>
            <a:blip r:embed="rId3">
              <a:alphaModFix amt="48000"/>
            </a:blip>
            <a:stretch>
              <a:fillRect/>
            </a:stretch>
          </a:blipFill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РАДИАЦИОННАЯ, ХИМИЧЕСКАЯ</a:t>
            </a:r>
          </a:p>
          <a:p>
            <a:pPr marL="0" indent="0" algn="ctr">
              <a:buNone/>
            </a:pP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 БИОЛОГИЧЕСКАЯ ЗАЩИТА</a:t>
            </a:r>
          </a:p>
        </p:txBody>
      </p:sp>
      <p:cxnSp>
        <p:nvCxnSpPr>
          <p:cNvPr id="5" name="Прямая соединительная линия 4"/>
          <p:cNvCxnSpPr/>
          <p:nvPr/>
        </p:nvCxnSpPr>
        <p:spPr>
          <a:xfrm>
            <a:off x="0" y="1177272"/>
            <a:ext cx="12192000" cy="107681"/>
          </a:xfrm>
          <a:prstGeom prst="line">
            <a:avLst/>
          </a:prstGeom>
          <a:ln w="1079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Рисунок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744"/>
            <a:ext cx="1524000" cy="1223214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1173724"/>
          </a:xfrm>
          <a:prstGeom prst="rect">
            <a:avLst/>
          </a:prstGeom>
        </p:spPr>
      </p:pic>
      <p:sp>
        <p:nvSpPr>
          <p:cNvPr id="11" name="Овал 10"/>
          <p:cNvSpPr/>
          <p:nvPr/>
        </p:nvSpPr>
        <p:spPr>
          <a:xfrm>
            <a:off x="11147013" y="293070"/>
            <a:ext cx="726393" cy="614285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24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Скругленный прямоугольник 1"/>
          <p:cNvSpPr/>
          <p:nvPr/>
        </p:nvSpPr>
        <p:spPr>
          <a:xfrm>
            <a:off x="314793" y="1425386"/>
            <a:ext cx="11558613" cy="484050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457200" algn="just">
              <a:spcAft>
                <a:spcPts val="0"/>
              </a:spcAft>
            </a:pPr>
            <a:r>
              <a:rPr lang="ru-RU" sz="2400" b="1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На </a:t>
            </a:r>
            <a:r>
              <a:rPr lang="ru-RU" sz="24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марше</a:t>
            </a:r>
            <a:endParaRPr lang="ru-RU" sz="2400" b="1" dirty="0">
              <a:solidFill>
                <a:srgbClr val="FF0000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7200" algn="just">
              <a:spcAft>
                <a:spcPts val="0"/>
              </a:spcAft>
            </a:pPr>
            <a:r>
              <a:rPr lang="ru-RU" sz="2400" b="1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Подразделения должны рассредоточиваться по фронту и в глубину. Это </a:t>
            </a:r>
            <a:r>
              <a:rPr lang="ru-RU" sz="2400" b="1" dirty="0" smtClean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достигается</a:t>
            </a:r>
            <a:r>
              <a:rPr lang="ru-RU" sz="2400" b="1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:</a:t>
            </a:r>
          </a:p>
          <a:p>
            <a:pPr indent="457200" algn="just">
              <a:spcAft>
                <a:spcPts val="0"/>
              </a:spcAft>
            </a:pPr>
            <a:r>
              <a:rPr lang="ru-RU" sz="2400" b="1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	использованием возможно большого количества маршрутов, удаленных друг от друга на 3-5 км (что исключает одновременное поражение движущихся колонн одним ядерным боеприпасом средней мощности);</a:t>
            </a:r>
          </a:p>
          <a:p>
            <a:pPr indent="457200" algn="just">
              <a:spcAft>
                <a:spcPts val="0"/>
              </a:spcAft>
            </a:pPr>
            <a:r>
              <a:rPr lang="ru-RU" sz="2400" b="1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	соблюдением дистанции между батальонами до 5 км;</a:t>
            </a:r>
          </a:p>
          <a:p>
            <a:pPr indent="457200" algn="just">
              <a:spcAft>
                <a:spcPts val="0"/>
              </a:spcAft>
            </a:pPr>
            <a:r>
              <a:rPr lang="ru-RU" sz="2400" b="1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	исключением скопления войск в труднопроходимых местах, при прохождении крупных населенных пунктов, узлов, дорог, переправ, на привалах, в районах </a:t>
            </a:r>
            <a:r>
              <a:rPr lang="ru-RU" sz="2400" b="1" dirty="0" smtClean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отдыха</a:t>
            </a:r>
            <a:r>
              <a:rPr lang="ru-RU" sz="2400" b="1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. В районах дневного (ночного) отдыха для личного состава и техники готовятся укрытия.</a:t>
            </a:r>
          </a:p>
          <a:p>
            <a:pPr indent="457200" algn="just">
              <a:spcAft>
                <a:spcPts val="0"/>
              </a:spcAft>
            </a:pPr>
            <a:endParaRPr lang="ru-RU" sz="2400" dirty="0">
              <a:solidFill>
                <a:schemeClr val="tx1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87460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9352">
        <p:split orient="vert"/>
      </p:transition>
    </mc:Choice>
    <mc:Fallback xmlns="">
      <p:transition spd="slow" advTm="39352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-25831" y="-173330"/>
            <a:ext cx="12192000" cy="6858000"/>
          </a:xfrm>
          <a:blipFill>
            <a:blip r:embed="rId3">
              <a:alphaModFix amt="48000"/>
            </a:blip>
            <a:stretch>
              <a:fillRect/>
            </a:stretch>
          </a:blipFill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РАДИАЦИОННАЯ, ХИМИЧЕСКАЯ</a:t>
            </a:r>
          </a:p>
          <a:p>
            <a:pPr marL="0" indent="0" algn="ctr">
              <a:buNone/>
            </a:pP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 БИОЛОГИЧЕСКАЯ ЗАЩИТА</a:t>
            </a:r>
          </a:p>
        </p:txBody>
      </p:sp>
      <p:cxnSp>
        <p:nvCxnSpPr>
          <p:cNvPr id="5" name="Прямая соединительная линия 4"/>
          <p:cNvCxnSpPr/>
          <p:nvPr/>
        </p:nvCxnSpPr>
        <p:spPr>
          <a:xfrm>
            <a:off x="0" y="1177272"/>
            <a:ext cx="12192000" cy="107681"/>
          </a:xfrm>
          <a:prstGeom prst="line">
            <a:avLst/>
          </a:prstGeom>
          <a:ln w="1079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Рисунок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744"/>
            <a:ext cx="1524000" cy="1223214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1173724"/>
          </a:xfrm>
          <a:prstGeom prst="rect">
            <a:avLst/>
          </a:prstGeom>
        </p:spPr>
      </p:pic>
      <p:sp>
        <p:nvSpPr>
          <p:cNvPr id="11" name="Овал 10"/>
          <p:cNvSpPr/>
          <p:nvPr/>
        </p:nvSpPr>
        <p:spPr>
          <a:xfrm>
            <a:off x="11147013" y="293070"/>
            <a:ext cx="726393" cy="614285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25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Скругленный прямоугольник 1"/>
          <p:cNvSpPr/>
          <p:nvPr/>
        </p:nvSpPr>
        <p:spPr>
          <a:xfrm>
            <a:off x="403356" y="2470688"/>
            <a:ext cx="10930329" cy="302824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457200" algn="just">
              <a:spcAft>
                <a:spcPts val="0"/>
              </a:spcAft>
            </a:pPr>
            <a:r>
              <a:rPr lang="ru-RU" sz="3200" b="1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Предназначение и порядок действий специально подготовленного отделения (расчета, экипажа), предназначенного для ведения радиационного, химического и биологического наблюдения (разведки) в подразделении</a:t>
            </a:r>
            <a:r>
              <a:rPr lang="ru-RU" sz="3200" b="1" dirty="0" smtClean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endParaRPr lang="ru-RU" sz="3200" b="1" dirty="0">
              <a:solidFill>
                <a:schemeClr val="tx1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2713240" y="1554870"/>
            <a:ext cx="6310563" cy="528530"/>
          </a:xfrm>
          <a:prstGeom prst="rect">
            <a:avLst/>
          </a:prstGeom>
          <a:gradFill>
            <a:gsLst>
              <a:gs pos="0">
                <a:srgbClr val="FFFF00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Учебные вопрос №4</a:t>
            </a:r>
            <a:endParaRPr lang="ru-RU" sz="3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84469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9352">
        <p:split orient="vert"/>
      </p:transition>
    </mc:Choice>
    <mc:Fallback xmlns="">
      <p:transition spd="slow" advTm="39352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-25831" y="-173330"/>
            <a:ext cx="12192000" cy="6858000"/>
          </a:xfrm>
          <a:blipFill>
            <a:blip r:embed="rId3">
              <a:alphaModFix amt="48000"/>
            </a:blip>
            <a:stretch>
              <a:fillRect/>
            </a:stretch>
          </a:blipFill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РАДИАЦИОННАЯ, ХИМИЧЕСКАЯ</a:t>
            </a:r>
          </a:p>
          <a:p>
            <a:pPr marL="0" indent="0" algn="ctr">
              <a:buNone/>
            </a:pP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 БИОЛОГИЧЕСКАЯ ЗАЩИТА</a:t>
            </a:r>
          </a:p>
        </p:txBody>
      </p:sp>
      <p:cxnSp>
        <p:nvCxnSpPr>
          <p:cNvPr id="5" name="Прямая соединительная линия 4"/>
          <p:cNvCxnSpPr/>
          <p:nvPr/>
        </p:nvCxnSpPr>
        <p:spPr>
          <a:xfrm>
            <a:off x="0" y="1177272"/>
            <a:ext cx="12192000" cy="107681"/>
          </a:xfrm>
          <a:prstGeom prst="line">
            <a:avLst/>
          </a:prstGeom>
          <a:ln w="1079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Рисунок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744"/>
            <a:ext cx="1524000" cy="1223214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1173724"/>
          </a:xfrm>
          <a:prstGeom prst="rect">
            <a:avLst/>
          </a:prstGeom>
        </p:spPr>
      </p:pic>
      <p:sp>
        <p:nvSpPr>
          <p:cNvPr id="11" name="Овал 10"/>
          <p:cNvSpPr/>
          <p:nvPr/>
        </p:nvSpPr>
        <p:spPr>
          <a:xfrm>
            <a:off x="11123082" y="306239"/>
            <a:ext cx="726393" cy="614285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26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Скругленный прямоугольник 1"/>
          <p:cNvSpPr/>
          <p:nvPr/>
        </p:nvSpPr>
        <p:spPr>
          <a:xfrm>
            <a:off x="290862" y="1378291"/>
            <a:ext cx="11558613" cy="22097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457200" algn="just">
              <a:spcAft>
                <a:spcPts val="0"/>
              </a:spcAft>
            </a:pPr>
            <a:r>
              <a:rPr lang="ru-RU" sz="2400" b="1" dirty="0" smtClean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Реализация </a:t>
            </a:r>
            <a:r>
              <a:rPr lang="ru-RU" sz="2400" b="1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задач РХБ разведки достигается действиями штатных подразделений РХБ разведки, например таких, как взвод РХБР роты РХБЗ мотострелковой (танковой) бригады, а также специально подготовленного отделения (экипажа), составляющего химический разведывательный дозор (ХРД).</a:t>
            </a:r>
            <a:endParaRPr lang="ru-RU" sz="2400" dirty="0">
              <a:solidFill>
                <a:schemeClr val="tx1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4878" y="3681417"/>
            <a:ext cx="4609968" cy="295312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36675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9352">
        <p:split orient="vert"/>
      </p:transition>
    </mc:Choice>
    <mc:Fallback xmlns="">
      <p:transition spd="slow" advTm="39352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-25831" y="-173330"/>
            <a:ext cx="12192000" cy="6858000"/>
          </a:xfrm>
          <a:blipFill>
            <a:blip r:embed="rId3">
              <a:alphaModFix amt="48000"/>
            </a:blip>
            <a:stretch>
              <a:fillRect/>
            </a:stretch>
          </a:blipFill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РАДИАЦИОННАЯ, ХИМИЧЕСКАЯ</a:t>
            </a:r>
          </a:p>
          <a:p>
            <a:pPr marL="0" indent="0" algn="ctr">
              <a:buNone/>
            </a:pP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 БИОЛОГИЧЕСКАЯ ЗАЩИТА</a:t>
            </a:r>
          </a:p>
        </p:txBody>
      </p:sp>
      <p:cxnSp>
        <p:nvCxnSpPr>
          <p:cNvPr id="5" name="Прямая соединительная линия 4"/>
          <p:cNvCxnSpPr/>
          <p:nvPr/>
        </p:nvCxnSpPr>
        <p:spPr>
          <a:xfrm>
            <a:off x="0" y="1177272"/>
            <a:ext cx="12192000" cy="107681"/>
          </a:xfrm>
          <a:prstGeom prst="line">
            <a:avLst/>
          </a:prstGeom>
          <a:ln w="1079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Рисунок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744"/>
            <a:ext cx="1524000" cy="1223214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1173724"/>
          </a:xfrm>
          <a:prstGeom prst="rect">
            <a:avLst/>
          </a:prstGeom>
        </p:spPr>
      </p:pic>
      <p:sp>
        <p:nvSpPr>
          <p:cNvPr id="11" name="Овал 10"/>
          <p:cNvSpPr/>
          <p:nvPr/>
        </p:nvSpPr>
        <p:spPr>
          <a:xfrm>
            <a:off x="11147013" y="293070"/>
            <a:ext cx="726393" cy="614285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27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Скругленный прямоугольник 1"/>
          <p:cNvSpPr/>
          <p:nvPr/>
        </p:nvSpPr>
        <p:spPr>
          <a:xfrm>
            <a:off x="314793" y="1425386"/>
            <a:ext cx="11558613" cy="484050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457200" algn="just">
              <a:spcAft>
                <a:spcPts val="0"/>
              </a:spcAft>
            </a:pPr>
            <a:r>
              <a:rPr lang="ru-RU" sz="2400" b="1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Химический разведывательный дозор может вести разведку:</a:t>
            </a:r>
          </a:p>
          <a:p>
            <a:pPr indent="457200" algn="just">
              <a:spcAft>
                <a:spcPts val="0"/>
              </a:spcAft>
            </a:pPr>
            <a:r>
              <a:rPr lang="ru-RU" sz="2400" b="1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•	одного направления (маршрута) в зоне (районе, участке) радиоактивного и химического заражения;</a:t>
            </a:r>
          </a:p>
          <a:p>
            <a:pPr indent="457200" algn="just">
              <a:spcAft>
                <a:spcPts val="0"/>
              </a:spcAft>
            </a:pPr>
            <a:r>
              <a:rPr lang="ru-RU" sz="2400" b="1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•	границ заражения в очаге поражения ядерным и химическим оружием;</a:t>
            </a:r>
          </a:p>
          <a:p>
            <a:pPr indent="457200" algn="just">
              <a:spcAft>
                <a:spcPts val="0"/>
              </a:spcAft>
            </a:pPr>
            <a:r>
              <a:rPr lang="ru-RU" sz="2400" b="1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•	направления действий подразделения, производящего спасательные работы;</a:t>
            </a:r>
          </a:p>
          <a:p>
            <a:pPr indent="457200" algn="just">
              <a:spcAft>
                <a:spcPts val="0"/>
              </a:spcAft>
            </a:pPr>
            <a:r>
              <a:rPr lang="ru-RU" sz="2400" b="1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•	района площадью до 100 кв. км, предназначенного для расположения подразделений или проведения специальной обработки войск.</a:t>
            </a:r>
          </a:p>
          <a:p>
            <a:pPr indent="457200" algn="just">
              <a:spcAft>
                <a:spcPts val="0"/>
              </a:spcAft>
            </a:pPr>
            <a:endParaRPr lang="ru-RU" sz="2400" dirty="0">
              <a:solidFill>
                <a:schemeClr val="tx1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28238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9352">
        <p:split orient="vert"/>
      </p:transition>
    </mc:Choice>
    <mc:Fallback xmlns="">
      <p:transition spd="slow" advTm="39352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-25831" y="-173330"/>
            <a:ext cx="12192000" cy="6858000"/>
          </a:xfrm>
          <a:blipFill>
            <a:blip r:embed="rId3">
              <a:alphaModFix amt="48000"/>
            </a:blip>
            <a:stretch>
              <a:fillRect/>
            </a:stretch>
          </a:blipFill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РАДИАЦИОННАЯ, ХИМИЧЕСКАЯ</a:t>
            </a:r>
          </a:p>
          <a:p>
            <a:pPr marL="0" indent="0" algn="ctr">
              <a:buNone/>
            </a:pP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 БИОЛОГИЧЕСКАЯ ЗАЩИТА</a:t>
            </a:r>
          </a:p>
        </p:txBody>
      </p:sp>
      <p:cxnSp>
        <p:nvCxnSpPr>
          <p:cNvPr id="5" name="Прямая соединительная линия 4"/>
          <p:cNvCxnSpPr/>
          <p:nvPr/>
        </p:nvCxnSpPr>
        <p:spPr>
          <a:xfrm>
            <a:off x="0" y="1177272"/>
            <a:ext cx="12192000" cy="107681"/>
          </a:xfrm>
          <a:prstGeom prst="line">
            <a:avLst/>
          </a:prstGeom>
          <a:ln w="1079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Рисунок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744"/>
            <a:ext cx="1524000" cy="1223214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1173724"/>
          </a:xfrm>
          <a:prstGeom prst="rect">
            <a:avLst/>
          </a:prstGeom>
        </p:spPr>
      </p:pic>
      <p:sp>
        <p:nvSpPr>
          <p:cNvPr id="11" name="Овал 10"/>
          <p:cNvSpPr/>
          <p:nvPr/>
        </p:nvSpPr>
        <p:spPr>
          <a:xfrm>
            <a:off x="11147013" y="293070"/>
            <a:ext cx="726393" cy="614285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28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Скругленный прямоугольник 1"/>
          <p:cNvSpPr/>
          <p:nvPr/>
        </p:nvSpPr>
        <p:spPr>
          <a:xfrm>
            <a:off x="314793" y="1425386"/>
            <a:ext cx="11558613" cy="41959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457200" algn="just">
              <a:spcAft>
                <a:spcPts val="0"/>
              </a:spcAft>
            </a:pPr>
            <a:r>
              <a:rPr lang="ru-RU" sz="2400" b="1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Перед началом разведки личный состав по команде командира отделения (экипажа) переводит средства индивидуальной защиты в положение «наготове». В «боевое» положение средства индивидуальной защиты переводятся при обнаружении радиоактивного заражения свыше 0,5 Р/ч, отравляющих веществ, бактериальных (биологических) средств или заблаговременно при приближении к району заражения. </a:t>
            </a:r>
            <a:endParaRPr lang="ru-RU" sz="2400" dirty="0">
              <a:solidFill>
                <a:schemeClr val="tx1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171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9352">
        <p:split orient="vert"/>
      </p:transition>
    </mc:Choice>
    <mc:Fallback xmlns="">
      <p:transition spd="slow" advTm="39352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-25831" y="-173330"/>
            <a:ext cx="12192000" cy="6858000"/>
          </a:xfrm>
          <a:blipFill>
            <a:blip r:embed="rId3">
              <a:alphaModFix amt="48000"/>
            </a:blip>
            <a:stretch>
              <a:fillRect/>
            </a:stretch>
          </a:blipFill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РАДИАЦИОННАЯ, ХИМИЧЕСКАЯ</a:t>
            </a:r>
          </a:p>
          <a:p>
            <a:pPr marL="0" indent="0" algn="ctr">
              <a:buNone/>
            </a:pP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 БИОЛОГИЧЕСКАЯ ЗАЩИТА</a:t>
            </a:r>
          </a:p>
        </p:txBody>
      </p:sp>
      <p:cxnSp>
        <p:nvCxnSpPr>
          <p:cNvPr id="5" name="Прямая соединительная линия 4"/>
          <p:cNvCxnSpPr/>
          <p:nvPr/>
        </p:nvCxnSpPr>
        <p:spPr>
          <a:xfrm>
            <a:off x="0" y="1177272"/>
            <a:ext cx="12192000" cy="107681"/>
          </a:xfrm>
          <a:prstGeom prst="line">
            <a:avLst/>
          </a:prstGeom>
          <a:ln w="1079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Рисунок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744"/>
            <a:ext cx="1524000" cy="1223214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1173724"/>
          </a:xfrm>
          <a:prstGeom prst="rect">
            <a:avLst/>
          </a:prstGeom>
        </p:spPr>
      </p:pic>
      <p:sp>
        <p:nvSpPr>
          <p:cNvPr id="11" name="Овал 10"/>
          <p:cNvSpPr/>
          <p:nvPr/>
        </p:nvSpPr>
        <p:spPr>
          <a:xfrm>
            <a:off x="11147013" y="293070"/>
            <a:ext cx="726393" cy="614285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29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93298" y="1450148"/>
            <a:ext cx="6160958" cy="506932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7305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9352">
        <p:split orient="vert"/>
      </p:transition>
    </mc:Choice>
    <mc:Fallback xmlns="">
      <p:transition spd="slow" advTm="39352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36532"/>
            <a:ext cx="12192000" cy="6858000"/>
          </a:xfrm>
          <a:blipFill>
            <a:blip r:embed="rId3">
              <a:alphaModFix amt="48000"/>
            </a:blip>
            <a:stretch>
              <a:fillRect/>
            </a:stretch>
          </a:blipFill>
        </p:spPr>
        <p:txBody>
          <a:bodyPr>
            <a:normAutofit/>
          </a:bodyPr>
          <a:lstStyle/>
          <a:p>
            <a:pPr marL="1970088" indent="0" algn="ctr">
              <a:lnSpc>
                <a:spcPct val="100000"/>
              </a:lnSpc>
              <a:buNone/>
            </a:pPr>
            <a:endParaRPr lang="ru-RU" sz="3600" b="1" dirty="0" smtClean="0"/>
          </a:p>
          <a:p>
            <a:pPr marL="0" indent="0" algn="ctr">
              <a:buNone/>
            </a:pPr>
            <a:endParaRPr lang="ru-RU" sz="4800" b="1" dirty="0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ru-RU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РАДИАЦИОННАЯ, </a:t>
            </a:r>
            <a:r>
              <a:rPr lang="ru-RU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ХИМИЧЕСКАЯ </a:t>
            </a:r>
            <a:r>
              <a:rPr lang="ru-RU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 БИОЛОГИЧЕСКАЯ ЗАЩИТА</a:t>
            </a:r>
          </a:p>
          <a:p>
            <a:pPr marL="0" indent="0" algn="ctr">
              <a:buNone/>
            </a:pPr>
            <a:endParaRPr lang="ru-RU" sz="3600" b="1" dirty="0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ru-RU" sz="36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Тема 3: </a:t>
            </a:r>
            <a:r>
              <a:rPr lang="ru-RU" sz="40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Основы радиационной, химической и биологической защиты.</a:t>
            </a:r>
            <a:endParaRPr lang="ru-RU" sz="4000" b="1" cap="all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ru-RU" sz="4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Занятие № 1:</a:t>
            </a:r>
            <a:r>
              <a:rPr lang="ru-RU" sz="4000" b="1" cap="all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40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Основы радиационной, химической и биологической защиты.</a:t>
            </a:r>
            <a:endParaRPr lang="ru-RU" sz="3600" b="1" dirty="0" smtClean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ru-RU" sz="36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Лекция</a:t>
            </a:r>
            <a:endParaRPr lang="ru-RU" sz="36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" name="Рисунок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1173724"/>
          </a:xfrm>
          <a:prstGeom prst="rect">
            <a:avLst/>
          </a:prstGeom>
        </p:spPr>
      </p:pic>
      <p:sp>
        <p:nvSpPr>
          <p:cNvPr id="21" name="Овал 20"/>
          <p:cNvSpPr/>
          <p:nvPr/>
        </p:nvSpPr>
        <p:spPr>
          <a:xfrm>
            <a:off x="11147013" y="293070"/>
            <a:ext cx="726393" cy="614285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dirty="0" smtClean="0">
                <a:solidFill>
                  <a:schemeClr val="tx1"/>
                </a:solidFill>
              </a:rPr>
              <a:t>3</a:t>
            </a:r>
            <a:endParaRPr lang="ru-RU" sz="3600" dirty="0">
              <a:solidFill>
                <a:schemeClr val="tx1"/>
              </a:solidFill>
            </a:endParaRPr>
          </a:p>
        </p:txBody>
      </p:sp>
      <p:pic>
        <p:nvPicPr>
          <p:cNvPr id="22" name="Рисунок 2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524000" cy="122321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88082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9352">
        <p:split orient="vert"/>
      </p:transition>
    </mc:Choice>
    <mc:Fallback xmlns="">
      <p:transition spd="slow" advTm="39352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-25831" y="-173330"/>
            <a:ext cx="12192000" cy="6858000"/>
          </a:xfrm>
          <a:blipFill>
            <a:blip r:embed="rId3">
              <a:alphaModFix amt="48000"/>
            </a:blip>
            <a:stretch>
              <a:fillRect/>
            </a:stretch>
          </a:blipFill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РАДИАЦИОННАЯ, ХИМИЧЕСКАЯ</a:t>
            </a:r>
          </a:p>
          <a:p>
            <a:pPr marL="0" indent="0" algn="ctr">
              <a:buNone/>
            </a:pP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 БИОЛОГИЧЕСКАЯ ЗАЩИТА</a:t>
            </a:r>
          </a:p>
        </p:txBody>
      </p:sp>
      <p:cxnSp>
        <p:nvCxnSpPr>
          <p:cNvPr id="5" name="Прямая соединительная линия 4"/>
          <p:cNvCxnSpPr/>
          <p:nvPr/>
        </p:nvCxnSpPr>
        <p:spPr>
          <a:xfrm>
            <a:off x="0" y="1177272"/>
            <a:ext cx="12192000" cy="107681"/>
          </a:xfrm>
          <a:prstGeom prst="line">
            <a:avLst/>
          </a:prstGeom>
          <a:ln w="1079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Рисунок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744"/>
            <a:ext cx="1524000" cy="1223214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1173724"/>
          </a:xfrm>
          <a:prstGeom prst="rect">
            <a:avLst/>
          </a:prstGeom>
        </p:spPr>
      </p:pic>
      <p:sp>
        <p:nvSpPr>
          <p:cNvPr id="11" name="Овал 10"/>
          <p:cNvSpPr/>
          <p:nvPr/>
        </p:nvSpPr>
        <p:spPr>
          <a:xfrm>
            <a:off x="11147013" y="293070"/>
            <a:ext cx="726393" cy="614285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30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90249" y="1329676"/>
            <a:ext cx="7318642" cy="531027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48364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9352">
        <p:split orient="vert"/>
      </p:transition>
    </mc:Choice>
    <mc:Fallback xmlns="">
      <p:transition spd="slow" advTm="39352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-25831" y="-173330"/>
            <a:ext cx="12192000" cy="6858000"/>
          </a:xfrm>
          <a:blipFill>
            <a:blip r:embed="rId3">
              <a:alphaModFix amt="48000"/>
            </a:blip>
            <a:stretch>
              <a:fillRect/>
            </a:stretch>
          </a:blipFill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РАДИАЦИОННАЯ, ХИМИЧЕСКАЯ</a:t>
            </a:r>
          </a:p>
          <a:p>
            <a:pPr marL="0" indent="0" algn="ctr">
              <a:buNone/>
            </a:pP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 БИОЛОГИЧЕСКАЯ ЗАЩИТА</a:t>
            </a:r>
          </a:p>
        </p:txBody>
      </p:sp>
      <p:cxnSp>
        <p:nvCxnSpPr>
          <p:cNvPr id="5" name="Прямая соединительная линия 4"/>
          <p:cNvCxnSpPr/>
          <p:nvPr/>
        </p:nvCxnSpPr>
        <p:spPr>
          <a:xfrm>
            <a:off x="0" y="1177272"/>
            <a:ext cx="12192000" cy="107681"/>
          </a:xfrm>
          <a:prstGeom prst="line">
            <a:avLst/>
          </a:prstGeom>
          <a:ln w="1079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Рисунок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744"/>
            <a:ext cx="1524000" cy="1223214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1173724"/>
          </a:xfrm>
          <a:prstGeom prst="rect">
            <a:avLst/>
          </a:prstGeom>
        </p:spPr>
      </p:pic>
      <p:sp>
        <p:nvSpPr>
          <p:cNvPr id="11" name="Овал 10"/>
          <p:cNvSpPr/>
          <p:nvPr/>
        </p:nvSpPr>
        <p:spPr>
          <a:xfrm>
            <a:off x="11147013" y="293070"/>
            <a:ext cx="726393" cy="614285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31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Скругленный прямоугольник 1"/>
          <p:cNvSpPr/>
          <p:nvPr/>
        </p:nvSpPr>
        <p:spPr>
          <a:xfrm>
            <a:off x="314793" y="1425386"/>
            <a:ext cx="11558613" cy="19623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457200" algn="just">
              <a:spcAft>
                <a:spcPts val="0"/>
              </a:spcAft>
            </a:pPr>
            <a:r>
              <a:rPr lang="ru-RU" sz="2400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Вывод: </a:t>
            </a:r>
            <a:r>
              <a:rPr lang="ru-RU" sz="2400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В каких бы условиях боевой обстановки не находилось подразделение, командир обязан всегда провести РХБ разведку.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7831" y="3632524"/>
            <a:ext cx="4713677" cy="2807398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61260" y="3632523"/>
            <a:ext cx="4671304" cy="280739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54106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9352">
        <p:split orient="vert"/>
      </p:transition>
    </mc:Choice>
    <mc:Fallback xmlns="">
      <p:transition spd="slow" advTm="39352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36532"/>
            <a:ext cx="12192000" cy="6858000"/>
          </a:xfrm>
          <a:blipFill>
            <a:blip r:embed="rId3">
              <a:alphaModFix amt="48000"/>
            </a:blip>
            <a:stretch>
              <a:fillRect/>
            </a:stretch>
          </a:blipFill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РАДИАЦИОННАЯ, ХИМИЧЕСКАЯ</a:t>
            </a:r>
          </a:p>
          <a:p>
            <a:pPr marL="0" indent="0" algn="ctr">
              <a:buNone/>
            </a:pP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 БИОЛОГИЧЕСКАЯ ЗАЩИТА</a:t>
            </a:r>
          </a:p>
        </p:txBody>
      </p:sp>
      <p:cxnSp>
        <p:nvCxnSpPr>
          <p:cNvPr id="5" name="Прямая соединительная линия 4"/>
          <p:cNvCxnSpPr/>
          <p:nvPr/>
        </p:nvCxnSpPr>
        <p:spPr>
          <a:xfrm>
            <a:off x="0" y="1177272"/>
            <a:ext cx="12192000" cy="107681"/>
          </a:xfrm>
          <a:prstGeom prst="line">
            <a:avLst/>
          </a:prstGeom>
          <a:ln w="1079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Рисунок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744"/>
            <a:ext cx="1524000" cy="1223214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1173724"/>
          </a:xfrm>
          <a:prstGeom prst="rect">
            <a:avLst/>
          </a:prstGeom>
        </p:spPr>
      </p:pic>
      <p:sp>
        <p:nvSpPr>
          <p:cNvPr id="11" name="Овал 10"/>
          <p:cNvSpPr/>
          <p:nvPr/>
        </p:nvSpPr>
        <p:spPr>
          <a:xfrm>
            <a:off x="11147013" y="293070"/>
            <a:ext cx="726393" cy="614285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dirty="0" smtClean="0">
                <a:solidFill>
                  <a:schemeClr val="tx1"/>
                </a:solidFill>
              </a:rPr>
              <a:t>4</a:t>
            </a:r>
            <a:endParaRPr lang="ru-RU" sz="3600" dirty="0">
              <a:solidFill>
                <a:schemeClr val="tx1"/>
              </a:solidFill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2940718" y="1316315"/>
            <a:ext cx="6310563" cy="528530"/>
          </a:xfrm>
          <a:prstGeom prst="rect">
            <a:avLst/>
          </a:prstGeom>
          <a:gradFill>
            <a:gsLst>
              <a:gs pos="0">
                <a:srgbClr val="FFFF00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Учебные вопросы</a:t>
            </a:r>
            <a:endParaRPr lang="ru-RU" sz="3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Скругленный прямоугольник 11"/>
          <p:cNvSpPr/>
          <p:nvPr/>
        </p:nvSpPr>
        <p:spPr>
          <a:xfrm>
            <a:off x="186732" y="1906260"/>
            <a:ext cx="11686674" cy="51943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ru-RU" sz="2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1. </a:t>
            </a: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Цель, задачи и мероприятия радиационной, химической и биологической защиты</a:t>
            </a:r>
            <a:endParaRPr lang="ru-RU" sz="2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Скругленный прямоугольник 12"/>
          <p:cNvSpPr/>
          <p:nvPr/>
        </p:nvSpPr>
        <p:spPr>
          <a:xfrm>
            <a:off x="186732" y="2487109"/>
            <a:ext cx="11686674" cy="10232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ru-RU" sz="2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</a:t>
            </a:r>
            <a:r>
              <a:rPr lang="ru-RU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Содержание </a:t>
            </a:r>
            <a:r>
              <a:rPr lang="ru-RU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 порядок работы командира подразделения по организации и выполнению задач радиационной, химической и биологической защиты подразделения в различных видах боя, при передвижении и расположении на месте</a:t>
            </a:r>
          </a:p>
        </p:txBody>
      </p:sp>
      <p:sp>
        <p:nvSpPr>
          <p:cNvPr id="15" name="Скругленный прямоугольник 14"/>
          <p:cNvSpPr/>
          <p:nvPr/>
        </p:nvSpPr>
        <p:spPr>
          <a:xfrm>
            <a:off x="186732" y="3559683"/>
            <a:ext cx="11686674" cy="179723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ru-RU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ru-RU" sz="2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Способы действий подразделений в условиях радиоактивного, химического и биологического заражения, а так же заражения (загрязнения) образовавшегося в результате разрушений (аварий) на </a:t>
            </a:r>
            <a:r>
              <a:rPr lang="ru-RU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радиационно</a:t>
            </a: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, химически и биологически опасных объектах. Организационно – штатная структура и возможности подразделения (службы) радиационной, химической и биологической защиты.</a:t>
            </a:r>
            <a:endParaRPr lang="ru-RU" sz="2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Скругленный прямоугольник 15"/>
          <p:cNvSpPr/>
          <p:nvPr/>
        </p:nvSpPr>
        <p:spPr>
          <a:xfrm>
            <a:off x="186732" y="5394954"/>
            <a:ext cx="11686674" cy="13865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ru-RU" sz="2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 </a:t>
            </a: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Предназначение и порядок действий специально подготовленного отделения (расчета, экипажа), предназначенного для ведения радиационного, химического и биологического наблюдения (разведки) в подразделении.</a:t>
            </a:r>
            <a:endParaRPr lang="ru-RU" sz="2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94246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9352">
        <p:split orient="vert"/>
      </p:transition>
    </mc:Choice>
    <mc:Fallback xmlns="">
      <p:transition spd="slow" advTm="39352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36532"/>
            <a:ext cx="12192000" cy="6858000"/>
          </a:xfrm>
          <a:blipFill>
            <a:blip r:embed="rId3">
              <a:alphaModFix amt="48000"/>
            </a:blip>
            <a:stretch>
              <a:fillRect/>
            </a:stretch>
          </a:blipFill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РАДИАЦИОННАЯ, ХИМИЧЕСКАЯ</a:t>
            </a:r>
          </a:p>
          <a:p>
            <a:pPr marL="0" indent="0" algn="ctr">
              <a:buNone/>
            </a:pP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 БИОЛОГИЧЕСКАЯ ЗАЩИТА</a:t>
            </a:r>
          </a:p>
        </p:txBody>
      </p:sp>
      <p:cxnSp>
        <p:nvCxnSpPr>
          <p:cNvPr id="5" name="Прямая соединительная линия 4"/>
          <p:cNvCxnSpPr/>
          <p:nvPr/>
        </p:nvCxnSpPr>
        <p:spPr>
          <a:xfrm>
            <a:off x="0" y="1177272"/>
            <a:ext cx="12192000" cy="107681"/>
          </a:xfrm>
          <a:prstGeom prst="line">
            <a:avLst/>
          </a:prstGeom>
          <a:ln w="1079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Рисунок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744"/>
            <a:ext cx="1524000" cy="1223214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1173724"/>
          </a:xfrm>
          <a:prstGeom prst="rect">
            <a:avLst/>
          </a:prstGeom>
        </p:spPr>
      </p:pic>
      <p:sp>
        <p:nvSpPr>
          <p:cNvPr id="11" name="Овал 10"/>
          <p:cNvSpPr/>
          <p:nvPr/>
        </p:nvSpPr>
        <p:spPr>
          <a:xfrm>
            <a:off x="11147013" y="293070"/>
            <a:ext cx="726393" cy="614285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3600" noProof="0" dirty="0" smtClean="0">
                <a:solidFill>
                  <a:prstClr val="black"/>
                </a:solidFill>
                <a:latin typeface="Calibri" panose="020F0502020204030204"/>
              </a:rPr>
              <a:t>5</a:t>
            </a:r>
            <a:endParaRPr kumimoji="0" lang="ru-RU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50" name="Picture 2" descr="https://economic-definition.com/Images/Forex_Otzovik/630/470/3538429026-sklad_himicheskogo_oruzhiya_pod_otkrytym_nebom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389229"/>
            <a:ext cx="4328729" cy="2407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cdn.fishki.net/upload/post/201604/02/1905934/41129828df43db0b0ae067132850c86b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7743" y="1445280"/>
            <a:ext cx="3713889" cy="2401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://www.atomic-energy.ru/files/images/2012/08/air8598_5%5B1%5D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4019025"/>
            <a:ext cx="4328729" cy="2653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s://topcor.ru/uploads/posts/2018-10/1540731032_original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7743" y="4109301"/>
            <a:ext cx="3713889" cy="2473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413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9352">
        <p:split orient="vert"/>
      </p:transition>
    </mc:Choice>
    <mc:Fallback xmlns="">
      <p:transition spd="slow" advTm="39352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36532"/>
            <a:ext cx="12192000" cy="6858000"/>
          </a:xfrm>
          <a:blipFill>
            <a:blip r:embed="rId3">
              <a:alphaModFix amt="48000"/>
            </a:blip>
            <a:stretch>
              <a:fillRect/>
            </a:stretch>
          </a:blipFill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РАДИАЦИОННАЯ, ХИМИЧЕСКАЯ</a:t>
            </a:r>
          </a:p>
          <a:p>
            <a:pPr marL="0" indent="0" algn="ctr">
              <a:buNone/>
            </a:pP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 БИОЛОГИЧЕСКАЯ ЗАЩИТА</a:t>
            </a:r>
          </a:p>
        </p:txBody>
      </p:sp>
      <p:cxnSp>
        <p:nvCxnSpPr>
          <p:cNvPr id="5" name="Прямая соединительная линия 4"/>
          <p:cNvCxnSpPr/>
          <p:nvPr/>
        </p:nvCxnSpPr>
        <p:spPr>
          <a:xfrm>
            <a:off x="0" y="1177272"/>
            <a:ext cx="12192000" cy="107681"/>
          </a:xfrm>
          <a:prstGeom prst="line">
            <a:avLst/>
          </a:prstGeom>
          <a:ln w="1079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Рисунок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744"/>
            <a:ext cx="1524000" cy="1223214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1173724"/>
          </a:xfrm>
          <a:prstGeom prst="rect">
            <a:avLst/>
          </a:prstGeom>
        </p:spPr>
      </p:pic>
      <p:sp>
        <p:nvSpPr>
          <p:cNvPr id="11" name="Овал 10"/>
          <p:cNvSpPr/>
          <p:nvPr/>
        </p:nvSpPr>
        <p:spPr>
          <a:xfrm>
            <a:off x="11147013" y="293070"/>
            <a:ext cx="726393" cy="614285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400" dirty="0" smtClean="0">
                <a:solidFill>
                  <a:prstClr val="black"/>
                </a:solidFill>
                <a:latin typeface="Calibri" panose="020F0502020204030204"/>
              </a:rPr>
              <a:t>6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2857500" y="1422085"/>
            <a:ext cx="6310563" cy="528530"/>
          </a:xfrm>
          <a:prstGeom prst="rect">
            <a:avLst/>
          </a:prstGeom>
          <a:gradFill>
            <a:gsLst>
              <a:gs pos="0">
                <a:srgbClr val="FFFF00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Учебный вопрос№1</a:t>
            </a:r>
            <a:endParaRPr lang="ru-RU" sz="3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Скругленный прямоугольник 8"/>
          <p:cNvSpPr/>
          <p:nvPr/>
        </p:nvSpPr>
        <p:spPr>
          <a:xfrm>
            <a:off x="762000" y="2188154"/>
            <a:ext cx="9608949" cy="139437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ru-RU" sz="2400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Цель, задачи и мероприятия радиационной, химической и биологической защиты</a:t>
            </a:r>
            <a:r>
              <a:rPr lang="ru-RU" sz="24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endParaRPr lang="ru-RU" sz="2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098" name="Picture 2" descr="https://enki.ua/sites/default/files/styles/full_width_article_img/public/mini_nukes_mini-yadernye_zaryady.jpg?itok=qFY5JZKx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090" y="3820072"/>
            <a:ext cx="5113849" cy="2877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://img.politonline.ru/preview/article/6/9/0/22892690_original.jpe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7507" y="3820073"/>
            <a:ext cx="4333217" cy="2877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15331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9352">
        <p:split orient="vert"/>
      </p:transition>
    </mc:Choice>
    <mc:Fallback xmlns="">
      <p:transition spd="slow" advTm="39352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36532"/>
            <a:ext cx="12192000" cy="6858000"/>
          </a:xfrm>
          <a:blipFill>
            <a:blip r:embed="rId3">
              <a:alphaModFix amt="48000"/>
            </a:blip>
            <a:stretch>
              <a:fillRect/>
            </a:stretch>
          </a:blipFill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РАДИАЦИОННАЯ, ХИМИЧЕСКАЯ</a:t>
            </a:r>
          </a:p>
          <a:p>
            <a:pPr marL="0" indent="0" algn="ctr">
              <a:buNone/>
            </a:pP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 БИОЛОГИЧЕСКАЯ ЗАЩИТА</a:t>
            </a:r>
          </a:p>
        </p:txBody>
      </p:sp>
      <p:cxnSp>
        <p:nvCxnSpPr>
          <p:cNvPr id="5" name="Прямая соединительная линия 4"/>
          <p:cNvCxnSpPr/>
          <p:nvPr/>
        </p:nvCxnSpPr>
        <p:spPr>
          <a:xfrm>
            <a:off x="0" y="1177272"/>
            <a:ext cx="12192000" cy="107681"/>
          </a:xfrm>
          <a:prstGeom prst="line">
            <a:avLst/>
          </a:prstGeom>
          <a:ln w="1079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Рисунок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744"/>
            <a:ext cx="1524000" cy="1223214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1173724"/>
          </a:xfrm>
          <a:prstGeom prst="rect">
            <a:avLst/>
          </a:prstGeom>
        </p:spPr>
      </p:pic>
      <p:sp>
        <p:nvSpPr>
          <p:cNvPr id="11" name="Овал 10"/>
          <p:cNvSpPr/>
          <p:nvPr/>
        </p:nvSpPr>
        <p:spPr>
          <a:xfrm>
            <a:off x="11147013" y="293070"/>
            <a:ext cx="726393" cy="614285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7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Скругленный прямоугольник 1"/>
          <p:cNvSpPr/>
          <p:nvPr/>
        </p:nvSpPr>
        <p:spPr>
          <a:xfrm>
            <a:off x="976393" y="1735810"/>
            <a:ext cx="10616339" cy="224725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457200" algn="just">
              <a:spcAft>
                <a:spcPts val="0"/>
              </a:spcAft>
            </a:pPr>
            <a:r>
              <a:rPr lang="ru-RU" sz="2400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Радиационная химическая и биологическая защита (РХБЗ) </a:t>
            </a:r>
            <a:r>
              <a:rPr lang="ru-RU" sz="2400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является составной частью боевого обеспечения боевых действий войск и представляет собой комплекс мероприятий, организуемых и осуществляемых с целями максимального снижения потерь войск и обеспечения выполнения поставленных задач при действии в условиях РХБ заражения, а также для повышения их защиты от высокоточного и других видов оружия.</a:t>
            </a:r>
            <a:endParaRPr lang="ru-RU" sz="200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5122" name="Picture 2" descr="https://ds02.infourok.ru/uploads/ex/0103/00004f22-2b61f15d/img7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4235841"/>
            <a:ext cx="3243720" cy="2432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s://avatars.mds.yandex.net/get-zen_doc/108872/pub_5ccc7c93c359d300b3c9c143_5ccc7d7f97408300b318ff96/scale_1200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0325" y="4235840"/>
            <a:ext cx="4026688" cy="2432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14688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9352">
        <p:split orient="vert"/>
      </p:transition>
    </mc:Choice>
    <mc:Fallback xmlns="">
      <p:transition spd="slow" advTm="39352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36532"/>
            <a:ext cx="12192000" cy="6858000"/>
          </a:xfrm>
          <a:blipFill>
            <a:blip r:embed="rId3">
              <a:alphaModFix amt="48000"/>
            </a:blip>
            <a:stretch>
              <a:fillRect/>
            </a:stretch>
          </a:blipFill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РАДИАЦИОННАЯ, ХИМИЧЕСКАЯ</a:t>
            </a:r>
          </a:p>
          <a:p>
            <a:pPr marL="0" indent="0" algn="ctr">
              <a:buNone/>
            </a:pP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 БИОЛОГИЧЕСКАЯ ЗАЩИТА</a:t>
            </a:r>
          </a:p>
        </p:txBody>
      </p:sp>
      <p:cxnSp>
        <p:nvCxnSpPr>
          <p:cNvPr id="5" name="Прямая соединительная линия 4"/>
          <p:cNvCxnSpPr/>
          <p:nvPr/>
        </p:nvCxnSpPr>
        <p:spPr>
          <a:xfrm>
            <a:off x="0" y="1177272"/>
            <a:ext cx="12192000" cy="107681"/>
          </a:xfrm>
          <a:prstGeom prst="line">
            <a:avLst/>
          </a:prstGeom>
          <a:ln w="1079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Рисунок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744"/>
            <a:ext cx="1524000" cy="1223214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1173724"/>
          </a:xfrm>
          <a:prstGeom prst="rect">
            <a:avLst/>
          </a:prstGeom>
        </p:spPr>
      </p:pic>
      <p:sp>
        <p:nvSpPr>
          <p:cNvPr id="11" name="Овал 10"/>
          <p:cNvSpPr/>
          <p:nvPr/>
        </p:nvSpPr>
        <p:spPr>
          <a:xfrm>
            <a:off x="11147013" y="293070"/>
            <a:ext cx="726393" cy="614285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8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Скругленный прямоугольник 1"/>
          <p:cNvSpPr/>
          <p:nvPr/>
        </p:nvSpPr>
        <p:spPr>
          <a:xfrm>
            <a:off x="762000" y="1614841"/>
            <a:ext cx="10616339" cy="494980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spcAft>
                <a:spcPts val="0"/>
              </a:spcAft>
            </a:pPr>
            <a:r>
              <a:rPr lang="ru-RU" sz="2800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Достижение целей РХБЗ обеспечивается выполнением трех основных задач:</a:t>
            </a:r>
          </a:p>
          <a:p>
            <a:pPr marL="342900" lvl="0" indent="-342900" algn="just"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ru-RU" sz="2800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выявлением и оценкой масштабов и последствий применения ОМП, разрушений </a:t>
            </a:r>
            <a:r>
              <a:rPr lang="ru-RU" sz="2800" dirty="0" err="1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радиационно</a:t>
            </a:r>
            <a:r>
              <a:rPr lang="ru-RU" sz="2800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и химически опасных объектов (РХОО);</a:t>
            </a:r>
          </a:p>
          <a:p>
            <a:pPr marL="342900" lvl="0" indent="-342900" algn="just"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ru-RU" sz="2800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обеспечением защиты личного состава от радиоактивных веществ, отравляющих веществ, бактериальных средств и других токсичных веществ;</a:t>
            </a:r>
          </a:p>
          <a:p>
            <a:pPr marL="342900" lvl="0" indent="-342900" algn="just"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ru-RU" sz="2800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снижением заметности войск и объектов.</a:t>
            </a:r>
            <a:endParaRPr lang="ru-RU" sz="280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77718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9352">
        <p:split orient="vert"/>
      </p:transition>
    </mc:Choice>
    <mc:Fallback xmlns="">
      <p:transition spd="slow" advTm="39352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36532"/>
            <a:ext cx="12192000" cy="6858000"/>
          </a:xfrm>
          <a:blipFill>
            <a:blip r:embed="rId3">
              <a:alphaModFix amt="48000"/>
            </a:blip>
            <a:stretch>
              <a:fillRect/>
            </a:stretch>
          </a:blipFill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РАДИАЦИОННАЯ, ХИМИЧЕСКАЯ</a:t>
            </a:r>
          </a:p>
          <a:p>
            <a:pPr marL="0" indent="0" algn="ctr">
              <a:buNone/>
            </a:pP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 БИОЛОГИЧЕСКАЯ ЗАЩИТА</a:t>
            </a:r>
          </a:p>
        </p:txBody>
      </p:sp>
      <p:cxnSp>
        <p:nvCxnSpPr>
          <p:cNvPr id="5" name="Прямая соединительная линия 4"/>
          <p:cNvCxnSpPr/>
          <p:nvPr/>
        </p:nvCxnSpPr>
        <p:spPr>
          <a:xfrm>
            <a:off x="0" y="1177272"/>
            <a:ext cx="12192000" cy="107681"/>
          </a:xfrm>
          <a:prstGeom prst="line">
            <a:avLst/>
          </a:prstGeom>
          <a:ln w="1079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Рисунок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744"/>
            <a:ext cx="1524000" cy="1223214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1173724"/>
          </a:xfrm>
          <a:prstGeom prst="rect">
            <a:avLst/>
          </a:prstGeom>
        </p:spPr>
      </p:pic>
      <p:sp>
        <p:nvSpPr>
          <p:cNvPr id="11" name="Овал 10"/>
          <p:cNvSpPr/>
          <p:nvPr/>
        </p:nvSpPr>
        <p:spPr>
          <a:xfrm>
            <a:off x="11147013" y="293070"/>
            <a:ext cx="726393" cy="614285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9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Скругленный прямоугольник 1"/>
          <p:cNvSpPr/>
          <p:nvPr/>
        </p:nvSpPr>
        <p:spPr>
          <a:xfrm>
            <a:off x="762000" y="1327490"/>
            <a:ext cx="10616339" cy="534313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7150" indent="400050" algn="just">
              <a:spcAft>
                <a:spcPts val="0"/>
              </a:spcAft>
            </a:pPr>
            <a:r>
              <a:rPr lang="ru-RU" sz="2000" b="1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Засечка ядерных взрывов 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организуется и проводится с целью получения данных о факте, масштабах и прогнозе последствий применения ядерного оружия.</a:t>
            </a:r>
          </a:p>
          <a:p>
            <a:pPr marL="57150" indent="400050" algn="just">
              <a:spcAft>
                <a:spcPts val="0"/>
              </a:spcAft>
            </a:pP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Существуют семь способов засечки ядерных взрывов:</a:t>
            </a:r>
          </a:p>
          <a:p>
            <a:pPr marL="342900" lvl="0" indent="-342900" algn="just"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аэрозольный, который основан на установлении факта ЯВ по регистрации выпадения радиоактивных веществ из радиоактивного облака;</a:t>
            </a:r>
          </a:p>
          <a:p>
            <a:pPr marL="342900" lvl="0" indent="-342900" algn="just"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сейсмический — основан на регистрации сейсмических колебаний земной коры;</a:t>
            </a:r>
          </a:p>
          <a:p>
            <a:pPr marL="342900" lvl="0" indent="-342900" algn="just"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спектрографический — основан на регистрации электромагнитных волн в видимом диапазоне;</a:t>
            </a:r>
          </a:p>
          <a:p>
            <a:pPr marL="342900" lvl="0" indent="-342900" algn="just"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радиотехнический — основан на регистрации и определении параметров электромагнитного импульса;</a:t>
            </a:r>
          </a:p>
          <a:p>
            <a:pPr marL="342900" lvl="0" indent="-342900"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радиолокационный;</a:t>
            </a:r>
          </a:p>
          <a:p>
            <a:pPr marL="342900" lvl="0" indent="-342900"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светотехнический;</a:t>
            </a:r>
          </a:p>
          <a:p>
            <a:pPr marL="342900" lvl="0" indent="-342900"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визуальный.</a:t>
            </a:r>
          </a:p>
          <a:p>
            <a:pPr indent="457200" algn="just">
              <a:spcAft>
                <a:spcPts val="0"/>
              </a:spcAft>
            </a:pP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В настоящее время в ВВС используются следующие способы засечки ядерных взрывов: светотехнический, радиолокационный, визуальный.</a:t>
            </a:r>
          </a:p>
          <a:p>
            <a:pPr indent="457200" algn="just">
              <a:spcAft>
                <a:spcPts val="0"/>
              </a:spcAft>
            </a:pPr>
            <a:r>
              <a:rPr lang="ru-RU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ru-RU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59469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9352">
        <p:split orient="vert"/>
      </p:transition>
    </mc:Choice>
    <mc:Fallback xmlns="">
      <p:transition spd="slow" advTm="39352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9|3.4|2.9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9|3.4|2.9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9|3.4|2.9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9|3.4|2.9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9|3.4|2.9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9|3.4|2.9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9|3.4|2.9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9|3.4|2.9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9|3.4|2.9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9|3.4|2.9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9|3.4|2.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9|3.4|2.9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9|3.4|2.9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9|3.4|2.9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9|3.4|2.9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9|3.4|2.9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9|3.4|2.9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9|3.4|2.9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9|3.4|2.9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9|3.4|2.9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9|3.4|2.9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9|3.4|2.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9|3.4|2.9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9|3.4|2.9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9|3.4|2.9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9|3.4|2.9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9|3.4|2.9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9|3.4|2.9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9|3.4|2.9"/>
</p:tagLst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1620</TotalTime>
  <Words>1641</Words>
  <Application>Microsoft Office PowerPoint</Application>
  <PresentationFormat>Широкоэкранный</PresentationFormat>
  <Paragraphs>179</Paragraphs>
  <Slides>31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31</vt:i4>
      </vt:variant>
    </vt:vector>
  </HeadingPairs>
  <TitlesOfParts>
    <vt:vector size="37" baseType="lpstr">
      <vt:lpstr>Arial</vt:lpstr>
      <vt:lpstr>Calibri</vt:lpstr>
      <vt:lpstr>Calibri Light</vt:lpstr>
      <vt:lpstr>Symbol</vt:lpstr>
      <vt:lpstr>Times New Roman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Personal</dc:creator>
  <cp:lastModifiedBy>Пользователь</cp:lastModifiedBy>
  <cp:revision>108</cp:revision>
  <dcterms:created xsi:type="dcterms:W3CDTF">2019-10-31T11:32:43Z</dcterms:created>
  <dcterms:modified xsi:type="dcterms:W3CDTF">2021-04-05T04:52:08Z</dcterms:modified>
</cp:coreProperties>
</file>